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0"/>
  </p:notesMasterIdLst>
  <p:sldIdLst>
    <p:sldId id="258" r:id="rId5"/>
    <p:sldId id="284" r:id="rId6"/>
    <p:sldId id="264" r:id="rId7"/>
    <p:sldId id="286" r:id="rId8"/>
    <p:sldId id="342" r:id="rId9"/>
    <p:sldId id="265" r:id="rId10"/>
    <p:sldId id="382" r:id="rId11"/>
    <p:sldId id="389" r:id="rId12"/>
    <p:sldId id="390" r:id="rId13"/>
    <p:sldId id="391" r:id="rId14"/>
    <p:sldId id="392" r:id="rId15"/>
    <p:sldId id="393" r:id="rId16"/>
    <p:sldId id="394" r:id="rId17"/>
    <p:sldId id="395" r:id="rId18"/>
    <p:sldId id="396" r:id="rId19"/>
    <p:sldId id="397" r:id="rId20"/>
    <p:sldId id="398" r:id="rId21"/>
    <p:sldId id="399" r:id="rId22"/>
    <p:sldId id="400" r:id="rId23"/>
    <p:sldId id="401" r:id="rId24"/>
    <p:sldId id="402" r:id="rId25"/>
    <p:sldId id="409" r:id="rId26"/>
    <p:sldId id="410" r:id="rId27"/>
    <p:sldId id="411" r:id="rId28"/>
    <p:sldId id="412" r:id="rId29"/>
    <p:sldId id="413" r:id="rId30"/>
    <p:sldId id="414" r:id="rId31"/>
    <p:sldId id="415" r:id="rId32"/>
    <p:sldId id="416" r:id="rId33"/>
    <p:sldId id="417" r:id="rId34"/>
    <p:sldId id="418" r:id="rId35"/>
    <p:sldId id="419" r:id="rId36"/>
    <p:sldId id="420" r:id="rId37"/>
    <p:sldId id="421" r:id="rId38"/>
    <p:sldId id="422" r:id="rId39"/>
    <p:sldId id="423" r:id="rId40"/>
    <p:sldId id="424" r:id="rId41"/>
    <p:sldId id="425" r:id="rId42"/>
    <p:sldId id="426" r:id="rId43"/>
    <p:sldId id="403" r:id="rId44"/>
    <p:sldId id="404" r:id="rId45"/>
    <p:sldId id="427" r:id="rId46"/>
    <p:sldId id="428" r:id="rId47"/>
    <p:sldId id="429" r:id="rId48"/>
    <p:sldId id="274" r:id="rId4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A29C"/>
    <a:srgbClr val="D03E36"/>
    <a:srgbClr val="39B6E0"/>
    <a:srgbClr val="7F2075"/>
    <a:srgbClr val="AE1E85"/>
    <a:srgbClr val="C330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D266A4-D72A-4365-B72C-B146DAB639CA}" v="200" dt="2022-03-19T23:06:21.0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A30B9-1027-0E4B-BEA3-401602967326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EA15D-D5B3-B14E-A5C5-84DFBADD38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677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2848621-4C8A-394A-B561-2DD24F4F80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84" y="1220"/>
            <a:ext cx="12189831" cy="685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12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7AC37639-2786-4642-84E9-244550484C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62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795C88B-77F6-2940-BF14-7C8F5CDA9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9" y="1221"/>
            <a:ext cx="12189831" cy="685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61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5B31BF8-EB26-5F4D-800B-DD2C1922FA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D5BA6278-E0F6-614E-A8CA-4229293D1E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939374" y="208361"/>
            <a:ext cx="125246" cy="23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9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itor, computador&#10;&#10;Descrição gerada automaticamente">
            <a:extLst>
              <a:ext uri="{FF2B5EF4-FFF2-40B4-BE49-F238E27FC236}">
                <a16:creationId xmlns:a16="http://schemas.microsoft.com/office/drawing/2014/main" id="{7603E222-44F9-DE4A-AD4F-DBCA8AF2D9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7DC2EF4D-CD98-D843-9B90-D7CAB3CFD9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939374" y="208361"/>
            <a:ext cx="125246" cy="23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19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F68C745-E60F-7D43-875A-BDC4F0F2B0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C0240E8-B009-2244-8A2F-406B670623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41863" y="456345"/>
            <a:ext cx="125246" cy="23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51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013CA2A-8F36-8246-BC41-ED6E4B4E90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68741E66-9A4D-4145-8982-DA6E330763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30210" y="3830652"/>
            <a:ext cx="125246" cy="23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54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F68C745-E60F-7D43-875A-BDC4F0F2B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37F711ED-ED2B-5A40-81EA-891BD29ACF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863" y="455423"/>
            <a:ext cx="125246" cy="23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5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9663731-3339-BC4B-98B0-CFC75297F6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FE1A1923-6C9F-7E46-A812-B6453A9571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863" y="455423"/>
            <a:ext cx="125246" cy="23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3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A42CC25F-DACB-A140-A3CB-EFCC2911B3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9"/>
            <a:ext cx="12192000" cy="68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5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A42CC25F-DACB-A140-A3CB-EFCC2911B3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84" y="609"/>
            <a:ext cx="12189831" cy="68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60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B2C49D-4DE2-8C4A-A21D-B9CA2BB1D0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21"/>
            <a:ext cx="12189831" cy="685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6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13A8310-DF9E-BC49-9183-AD0310213C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20"/>
            <a:ext cx="12189831" cy="68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84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CC3D9A1-AC98-A946-A001-4EF6815B70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19"/>
            <a:ext cx="12189832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0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ulher segurando computador portátil&#10;&#10;Descrição gerada automaticamente">
            <a:extLst>
              <a:ext uri="{FF2B5EF4-FFF2-40B4-BE49-F238E27FC236}">
                <a16:creationId xmlns:a16="http://schemas.microsoft.com/office/drawing/2014/main" id="{1FC89D8F-428F-A14E-B994-BEC7D8FC5A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93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98D894F-308F-8843-9DE3-7E6C44FCD5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61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54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A3370-CEBF-894A-B17A-C029E9EA79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555E12-B4FA-6D40-894D-E2FA012E6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8010EB-BD20-8541-B81B-53418A950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68EB-E9F6-FB45-8681-3F3ED4CE732E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793F31-79C5-6C46-8A1F-BBA184395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82C188-55CA-FB40-9961-204E38FBF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9CA3-63FC-3946-91B4-1C5FE5DCE369}" type="slidenum">
              <a:rPr lang="pt-BR" smtClean="0"/>
              <a:t>‹#›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E1847A4-FB70-8347-B9D0-B50ABCBA45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4" y="1220"/>
            <a:ext cx="12189831" cy="68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67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E022B02-4762-AF4F-95EF-09BF03FF5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29B338-9858-DF49-BA4D-1F30A902B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6628CF-1DB8-4D4B-9648-FBE7BF510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E68EB-E9F6-FB45-8681-3F3ED4CE732E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913712-7DAD-854F-A6CE-1047082ED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96A488-6D63-DE4F-ACF0-997E221C1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39CA3-63FC-3946-91B4-1C5FE5DCE36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65" r:id="rId3"/>
    <p:sldLayoutId id="2147483660" r:id="rId4"/>
    <p:sldLayoutId id="2147483661" r:id="rId5"/>
    <p:sldLayoutId id="2147483662" r:id="rId6"/>
    <p:sldLayoutId id="2147483663" r:id="rId7"/>
    <p:sldLayoutId id="2147483654" r:id="rId8"/>
    <p:sldLayoutId id="2147483649" r:id="rId9"/>
    <p:sldLayoutId id="2147483653" r:id="rId10"/>
    <p:sldLayoutId id="2147483651" r:id="rId11"/>
    <p:sldLayoutId id="2147483656" r:id="rId12"/>
    <p:sldLayoutId id="2147483655" r:id="rId13"/>
    <p:sldLayoutId id="2147483658" r:id="rId14"/>
    <p:sldLayoutId id="2147483657" r:id="rId15"/>
    <p:sldLayoutId id="2147483664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sv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3E2209F-0C6D-5C46-9A9A-0D77490F6C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605" y="1285913"/>
            <a:ext cx="3549839" cy="290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5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E8FF4A-371F-43C8-B409-0E262F941F0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Fluxo de controle sequencial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609099-2C28-4841-90AF-26C8EDAED2D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Um estado em um diagrama de atividade pode ser:</a:t>
            </a:r>
          </a:p>
          <a:p>
            <a:pPr lvl="1"/>
            <a:r>
              <a:rPr lang="pt-BR" dirty="0"/>
              <a:t>um</a:t>
            </a:r>
            <a:r>
              <a:rPr lang="pt-BR" b="1" i="1" dirty="0"/>
              <a:t> estado atividade leva um certo tempo para ser finalizado.</a:t>
            </a:r>
          </a:p>
          <a:p>
            <a:pPr lvl="1"/>
            <a:r>
              <a:rPr lang="pt-BR" dirty="0"/>
              <a:t>um</a:t>
            </a:r>
            <a:r>
              <a:rPr lang="pt-BR" b="1" i="1" dirty="0"/>
              <a:t> estado ação: realizado instantaneamente.</a:t>
            </a:r>
          </a:p>
          <a:p>
            <a:r>
              <a:rPr lang="pt-BR" dirty="0"/>
              <a:t>Deve haver um </a:t>
            </a:r>
            <a:r>
              <a:rPr lang="pt-BR" b="1" i="1" dirty="0"/>
              <a:t>estado inicial e podem haver vários estados finais e guardas associadas a transições.</a:t>
            </a:r>
          </a:p>
        </p:txBody>
      </p:sp>
    </p:spTree>
    <p:extLst>
      <p:ext uri="{BB962C8B-B14F-4D97-AF65-F5344CB8AC3E}">
        <p14:creationId xmlns:p14="http://schemas.microsoft.com/office/powerpoint/2010/main" val="1567290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3AC27A-6608-4A3D-8545-86878742B32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Fluxo de controle sequencial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1C790E-F957-4779-B175-2CAF08D930D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Um </a:t>
            </a:r>
            <a:r>
              <a:rPr lang="pt-BR" b="1" i="1" dirty="0"/>
              <a:t>ponto de ramificação possui uma única transição de entrada e várias transições de saída.</a:t>
            </a:r>
          </a:p>
          <a:p>
            <a:pPr lvl="1"/>
            <a:r>
              <a:rPr lang="pt-BR" dirty="0"/>
              <a:t>Para cada transição de saída, há uma condição de guarda associada.</a:t>
            </a:r>
          </a:p>
          <a:p>
            <a:pPr lvl="1"/>
            <a:r>
              <a:rPr lang="pt-BR" dirty="0"/>
              <a:t>Quando o fluxo de controle chega a um ponto de ramificação, uma e somente uma das condições de guarda deve ser verdadeira.</a:t>
            </a:r>
          </a:p>
          <a:p>
            <a:pPr lvl="1"/>
            <a:r>
              <a:rPr lang="pt-BR" dirty="0"/>
              <a:t>Pode haver uma transição com </a:t>
            </a:r>
            <a:r>
              <a:rPr lang="pt-BR" b="1" dirty="0"/>
              <a:t>[</a:t>
            </a:r>
            <a:r>
              <a:rPr lang="pt-BR" b="1" dirty="0" err="1"/>
              <a:t>else</a:t>
            </a:r>
            <a:r>
              <a:rPr lang="pt-BR" b="1" dirty="0"/>
              <a:t>].</a:t>
            </a:r>
          </a:p>
          <a:p>
            <a:r>
              <a:rPr lang="pt-BR" dirty="0"/>
              <a:t>Um </a:t>
            </a:r>
            <a:r>
              <a:rPr lang="pt-BR" b="1" i="1" dirty="0"/>
              <a:t>ponto de união reúne diversas transições que, direta ou indiretamente, têm um ponto de ramificação em comum.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3487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1E76D-A1E5-4263-8A71-69F3445BA7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Fluxo de controle paralelo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2096ED-8EAE-4C9D-A448-9CD150AE86A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Uma </a:t>
            </a:r>
            <a:r>
              <a:rPr lang="pt-BR" b="1" i="1"/>
              <a:t>barra de bifurcação recebe uma transição de entrada, e cria dois ou mais fluxos de controle paralelos.</a:t>
            </a:r>
          </a:p>
          <a:p>
            <a:pPr lvl="1"/>
            <a:r>
              <a:rPr lang="pt-BR"/>
              <a:t>cada fluxo é executado independentemente e em paralelo com os demais.</a:t>
            </a:r>
          </a:p>
          <a:p>
            <a:r>
              <a:rPr lang="pt-BR"/>
              <a:t>Uma </a:t>
            </a:r>
            <a:r>
              <a:rPr lang="pt-BR" b="1" i="1"/>
              <a:t>barra de junção recebe duas ou mais transições de entrada e une os fluxos de controle em um único fluxo.</a:t>
            </a:r>
          </a:p>
          <a:p>
            <a:pPr lvl="1"/>
            <a:r>
              <a:rPr lang="pt-BR"/>
              <a:t>A transição de saída da barra de junção somente é disparada quando todas as transições de entrada tiverem sido disparadas.</a:t>
            </a:r>
            <a:r>
              <a:rPr lang="pt-BR" i="1" u="sng"/>
              <a:t>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0379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DC2442-9E7F-493E-8811-480B7C679E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Atividades – formato geral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0A516-30DD-40A6-A9A9-432FBD5D8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6386" y="1916832"/>
            <a:ext cx="7412023" cy="4387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5022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57F131-64B1-4435-B3C5-178FD6305F5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Swimlanes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C0FA58-F267-48A5-B602-54081CCAE73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Algumas vezes, as atividades de um processo podem ser distribuídas por vários agentes que o executarão.</a:t>
            </a:r>
          </a:p>
          <a:p>
            <a:pPr lvl="1"/>
            <a:r>
              <a:rPr lang="pt-BR"/>
              <a:t>Ex. processos de negócio de uma organização.</a:t>
            </a:r>
          </a:p>
          <a:p>
            <a:r>
              <a:rPr lang="pt-BR"/>
              <a:t>Isso pode ser representado através de </a:t>
            </a:r>
            <a:r>
              <a:rPr lang="pt-BR" i="1"/>
              <a:t>swim lanes.</a:t>
            </a:r>
          </a:p>
          <a:p>
            <a:r>
              <a:rPr lang="pt-BR"/>
              <a:t>As raias de natação dividem o diagrama de atividade em </a:t>
            </a:r>
            <a:r>
              <a:rPr lang="pt-BR" i="1"/>
              <a:t>compartimentos .</a:t>
            </a:r>
          </a:p>
          <a:p>
            <a:r>
              <a:rPr lang="pt-BR"/>
              <a:t>Cada compartimento contém atividades que são realizadas por  uma entidade.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9938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229E0-9575-46C7-B3B2-9A44313107A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 de </a:t>
            </a:r>
            <a:r>
              <a:rPr lang="pt-B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swimlanes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B7FDC5-85C0-4A71-B4D7-D0B9137A5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8389" y="1825402"/>
            <a:ext cx="7515225" cy="39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43844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4B7E39-8901-443A-A04C-842E76C3AF6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Modelagem de processo de negócios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ED1EE11-FDC8-45E8-9662-AFF751C7B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8226" y="1311548"/>
            <a:ext cx="5033963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43099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72867-FF63-47EA-8CD6-A1541A27904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Modelagem da lógica de casos de uso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F6A116-EAB9-476F-A6B6-52012BA74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A realização de um caso de uso requer que alguma  computação seja realizada.</a:t>
            </a:r>
          </a:p>
          <a:p>
            <a:pPr lvl="1"/>
            <a:r>
              <a:rPr lang="pt-BR"/>
              <a:t>Esta computação pode ser dividida em atividades.</a:t>
            </a:r>
          </a:p>
          <a:p>
            <a:pPr lvl="1"/>
            <a:r>
              <a:rPr lang="pt-BR"/>
              <a:t>“Passo P ocorre até que a C seja verdadeira”</a:t>
            </a:r>
          </a:p>
          <a:p>
            <a:pPr lvl="1"/>
            <a:r>
              <a:rPr lang="pt-BR"/>
              <a:t>“Se ocorre C, vai para o passo P”.</a:t>
            </a:r>
          </a:p>
          <a:p>
            <a:r>
              <a:rPr lang="pt-BR"/>
              <a:t>Nessas situações, é interessante complementar a descrição do caso de uso com um diagrama de atividade.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8160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15CC8-B8C9-4059-B159-39DD73A6F09A}"/>
              </a:ext>
            </a:extLst>
          </p:cNvPr>
          <p:cNvSpPr txBox="1">
            <a:spLocks/>
          </p:cNvSpPr>
          <p:nvPr/>
        </p:nvSpPr>
        <p:spPr>
          <a:xfrm>
            <a:off x="838200" y="355076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Modelagem da lógica de casos de uso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24802-0F59-44E5-BDEC-30670B36AA2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Os fluxos principal, alternativos e de exceção podem ser representados em um único diagrama de atividade.</a:t>
            </a:r>
          </a:p>
          <a:p>
            <a:r>
              <a:rPr lang="pt-BR"/>
              <a:t>Identificação de </a:t>
            </a:r>
            <a:r>
              <a:rPr lang="pt-BR" u="sng"/>
              <a:t>atividades através do exame dos fluxos do caso de uso.</a:t>
            </a:r>
          </a:p>
          <a:p>
            <a:pPr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3178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5D0F11-5F8E-485F-A674-CD67C8AC31C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Modelagem de Casos de Uso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24FABD-4619-483F-9738-F73DE9B4B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3700" y="1259732"/>
            <a:ext cx="6324600" cy="548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9992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4D8B628A-2A83-0449-B6F7-0FEBD57E7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327" y="1216991"/>
            <a:ext cx="4144224" cy="398584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3BC0169-5116-A74A-AF70-CD435259454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2792" y="490311"/>
            <a:ext cx="2775024" cy="227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4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B6807C-4FAC-4F4F-AE49-B6334ED06D7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Modelagem de Algoritmos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3A127E-315B-4B16-AB04-B8D64900B61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Nível de abstração mais baixo</a:t>
            </a:r>
          </a:p>
          <a:p>
            <a:r>
              <a:rPr lang="pt-BR"/>
              <a:t>Possibilidades de modularização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8769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BA3058A-865E-4105-97C8-93CE73EE7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2750" y="366714"/>
            <a:ext cx="8826500" cy="612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48687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7E51D0E-31FD-4D0F-BC9A-683F01EED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1916114"/>
            <a:ext cx="7848600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/>
              <a:t>– Diagrama de atividades permite modelar o comportamento do sistema, denotando os caminhos lógicos que um processo pode seguir. Ele é um dos diagramas que compõem a visão dinâmica da UML. 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5FBA4A90-E86D-431B-AE6C-DDB5D28AC373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Atividades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BD6A3443-8149-4016-9823-5D933CA23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3702051"/>
            <a:ext cx="7848600" cy="770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/>
              <a:t>É necessário entender um processo para poder escrever ou gerar o código correto para o comportamento. </a:t>
            </a:r>
          </a:p>
        </p:txBody>
      </p:sp>
    </p:spTree>
    <p:extLst>
      <p:ext uri="{BB962C8B-B14F-4D97-AF65-F5344CB8AC3E}">
        <p14:creationId xmlns:p14="http://schemas.microsoft.com/office/powerpoint/2010/main" val="2852510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158D966-4603-4F78-85F1-0C3C4F8E4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1747838"/>
            <a:ext cx="7775575" cy="48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Aft>
                <a:spcPct val="20000"/>
              </a:spcAft>
            </a:pPr>
            <a:r>
              <a:rPr lang="pt-BR" altLang="pt-BR" sz="2400" b="1">
                <a:solidFill>
                  <a:srgbClr val="FF3300"/>
                </a:solidFill>
              </a:rPr>
              <a:t>Atividades e transições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622357F-46F6-4F13-8CF5-41F873693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2276476"/>
            <a:ext cx="7848600" cy="770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/>
              <a:t>– </a:t>
            </a:r>
            <a:r>
              <a:rPr lang="pt-BR" altLang="pt-BR" i="1"/>
              <a:t>Atividade</a:t>
            </a:r>
            <a:r>
              <a:rPr lang="pt-BR" altLang="pt-BR"/>
              <a:t> é uma etapa em um processo, onde algum trabalho esta sendo realizado.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A5598E-A3A1-4D84-9ACE-FA03511C0068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Atividades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C3C4AB3-37C0-4754-9770-F6BE9A1AC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4135439"/>
            <a:ext cx="7848600" cy="770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/>
              <a:t>– Um diagrama de Atividades é uma série de atividades ligadas por transições, setas conectando cada atividade.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620320B-5CB6-4538-A0C3-E400A5A6C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8576" y="4891088"/>
            <a:ext cx="7415213" cy="374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 sz="1600" i="1"/>
              <a:t>Normalmente, a transição ocorre porque a atividade foi concluída.</a:t>
            </a: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BDBFD0F3-F699-40DC-8717-8E1BB15D69C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1313" y="5661025"/>
            <a:ext cx="3168650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D204AB1E-1342-49DE-AE37-B13AF3FA1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114" y="3357563"/>
            <a:ext cx="2160587" cy="57626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pt-BR" altLang="pt-BR"/>
              <a:t>Sacar Dinheiro</a:t>
            </a:r>
          </a:p>
        </p:txBody>
      </p:sp>
    </p:spTree>
    <p:extLst>
      <p:ext uri="{BB962C8B-B14F-4D97-AF65-F5344CB8AC3E}">
        <p14:creationId xmlns:p14="http://schemas.microsoft.com/office/powerpoint/2010/main" val="1935189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C439940-7369-46C9-A579-60EBE2436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1747838"/>
            <a:ext cx="7775575" cy="48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Aft>
                <a:spcPct val="20000"/>
              </a:spcAft>
            </a:pPr>
            <a:r>
              <a:rPr lang="pt-BR" altLang="pt-BR" sz="2400" b="1">
                <a:solidFill>
                  <a:srgbClr val="FF3300"/>
                </a:solidFill>
              </a:rPr>
              <a:t>Exemplo de Atividades e transições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890C104-2921-467E-B3B6-D1969552FF6A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Atividades</a:t>
            </a:r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BF917829-B203-4BE8-A5B0-B3E81B518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0" y="3573464"/>
            <a:ext cx="2520950" cy="719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pt-BR" altLang="pt-BR"/>
              <a:t>Ler uma página</a:t>
            </a:r>
          </a:p>
        </p:txBody>
      </p:sp>
      <p:sp>
        <p:nvSpPr>
          <p:cNvPr id="5" name="AutoShape 9">
            <a:extLst>
              <a:ext uri="{FF2B5EF4-FFF2-40B4-BE49-F238E27FC236}">
                <a16:creationId xmlns:a16="http://schemas.microsoft.com/office/drawing/2014/main" id="{EABB2A0C-7D93-477E-A073-F3A5105BB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963" y="3573464"/>
            <a:ext cx="2520950" cy="719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pt-BR" altLang="pt-BR"/>
              <a:t>Mudar de página</a:t>
            </a:r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C61910E9-8E23-4F76-AF5B-5CFC9C46B5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1" y="3933825"/>
            <a:ext cx="2519363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7" name="Line 12">
            <a:extLst>
              <a:ext uri="{FF2B5EF4-FFF2-40B4-BE49-F238E27FC236}">
                <a16:creationId xmlns:a16="http://schemas.microsoft.com/office/drawing/2014/main" id="{FF237CC0-DBCB-4463-8E64-016A3B8AF8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3613" y="3068638"/>
            <a:ext cx="5040312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49AB33DB-2C06-4312-897B-188670720C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43925" y="3068639"/>
            <a:ext cx="0" cy="504825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9" name="Line 13">
            <a:extLst>
              <a:ext uri="{FF2B5EF4-FFF2-40B4-BE49-F238E27FC236}">
                <a16:creationId xmlns:a16="http://schemas.microsoft.com/office/drawing/2014/main" id="{8830CE67-7F91-49A1-837F-4C9AB1F0953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3613" y="3068639"/>
            <a:ext cx="0" cy="504825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231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3C9A766-BC74-4EFA-8DD4-A345FA18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1747838"/>
            <a:ext cx="7775575" cy="48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Aft>
                <a:spcPct val="20000"/>
              </a:spcAft>
            </a:pPr>
            <a:r>
              <a:rPr lang="pt-BR" altLang="pt-BR" sz="2400" b="1">
                <a:solidFill>
                  <a:srgbClr val="FF3300"/>
                </a:solidFill>
              </a:rPr>
              <a:t>Condição de guarda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66CB0B2-83B9-4B7F-862D-4FD7B793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2276476"/>
            <a:ext cx="7848600" cy="770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/>
              <a:t>As vezes a transição deve ser usada quando certas condições acontecerem.  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B77ABB8-2280-401A-9B33-293BC8BC25C1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Atividades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01B37EA-7CA1-4C0B-AD1C-2F7CB3DAE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2982914"/>
            <a:ext cx="7848600" cy="770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/>
              <a:t>A condição guarda pode ser atribuída a uma transição para restringir seu uso.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729F9B94-E780-4BC6-A9A1-D3E8C78AD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8" y="4022725"/>
            <a:ext cx="2233612" cy="431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pt-BR" altLang="pt-BR"/>
              <a:t>Comer seu jantar</a:t>
            </a:r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C1B5F766-3273-44E2-B055-C87D14AA5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4276" y="4022725"/>
            <a:ext cx="2233613" cy="431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pt-BR" altLang="pt-BR"/>
              <a:t>Sair da mesa</a:t>
            </a:r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8E06C85D-F841-401E-9676-953FA25B439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4551" y="4238625"/>
            <a:ext cx="2881313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DAA754C7-6E5C-4BE9-932B-DD95F4849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1213" y="3860800"/>
            <a:ext cx="2698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pt-BR" altLang="pt-BR" sz="1400"/>
              <a:t>[Terminou com os vegetais]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F405B934-3B9E-461E-A922-51D677F3F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4508500"/>
            <a:ext cx="7848600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/>
              <a:t>O segmento do diagrama de atividades acima, diz que não pode sair da mesa do jantar a menos que tenha acabado de comer seus vegetais.</a:t>
            </a:r>
          </a:p>
        </p:txBody>
      </p:sp>
    </p:spTree>
    <p:extLst>
      <p:ext uri="{BB962C8B-B14F-4D97-AF65-F5344CB8AC3E}">
        <p14:creationId xmlns:p14="http://schemas.microsoft.com/office/powerpoint/2010/main" val="3578758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8DFC51F-FC2E-4BFF-BC2B-3A9C0A2DE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1747838"/>
            <a:ext cx="7775575" cy="48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Aft>
                <a:spcPct val="20000"/>
              </a:spcAft>
            </a:pPr>
            <a:r>
              <a:rPr lang="pt-BR" altLang="pt-BR" sz="2400" b="1">
                <a:solidFill>
                  <a:srgbClr val="FF3300"/>
                </a:solidFill>
              </a:rPr>
              <a:t>Decisões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32C4136-A9E1-47BF-B242-89F2EDABC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2276476"/>
            <a:ext cx="7848600" cy="770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/>
              <a:t>– O losango do diagrama de Atividades é um ícone de decisão, assim como nos fluxogramas.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C420205-E0C2-43D4-97EE-116DF9CF9011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Atividades</a:t>
            </a:r>
            <a:endParaRPr lang="pt-BR" altLang="pt-B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2AE051A9-6EF3-40D8-BE34-E33B9CD55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8300" y="5229225"/>
            <a:ext cx="1944688" cy="719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pt-BR" altLang="pt-BR"/>
              <a:t>Dê o dinheiro </a:t>
            </a:r>
          </a:p>
          <a:p>
            <a:pPr algn="ctr" eaLnBrk="1" hangingPunct="1"/>
            <a:r>
              <a:rPr lang="pt-BR" altLang="pt-BR"/>
              <a:t>ao cliente</a:t>
            </a:r>
          </a:p>
        </p:txBody>
      </p:sp>
      <p:sp>
        <p:nvSpPr>
          <p:cNvPr id="6" name="AutoShape 10">
            <a:extLst>
              <a:ext uri="{FF2B5EF4-FFF2-40B4-BE49-F238E27FC236}">
                <a16:creationId xmlns:a16="http://schemas.microsoft.com/office/drawing/2014/main" id="{AC2C4F98-1F21-4EA7-808A-32D4A964B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689" y="5230814"/>
            <a:ext cx="1944687" cy="719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pt-BR" altLang="pt-BR"/>
              <a:t>Diga não </a:t>
            </a:r>
          </a:p>
          <a:p>
            <a:pPr algn="ctr" eaLnBrk="1" hangingPunct="1"/>
            <a:r>
              <a:rPr lang="pt-BR" altLang="pt-BR"/>
              <a:t>ao cliente</a:t>
            </a: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08C3C47A-0ABC-458B-9B61-A70C68A0E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6938" y="4351338"/>
            <a:ext cx="11576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pt-BR" altLang="pt-BR" sz="1400"/>
              <a:t>[Saldo </a:t>
            </a:r>
          </a:p>
          <a:p>
            <a:pPr algn="ctr" eaLnBrk="1" hangingPunct="1"/>
            <a:r>
              <a:rPr lang="pt-BR" altLang="pt-BR" sz="1400"/>
              <a:t>Suficiente]</a:t>
            </a:r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D3B296CC-F8CE-43C4-AD84-825D99ED7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3619" y="4365625"/>
            <a:ext cx="12907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pt-BR" altLang="pt-BR" sz="1400"/>
              <a:t>[Saldo </a:t>
            </a:r>
          </a:p>
          <a:p>
            <a:pPr algn="ctr" eaLnBrk="1" hangingPunct="1"/>
            <a:r>
              <a:rPr lang="pt-BR" altLang="pt-BR" sz="1400"/>
              <a:t>insuficiente]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B1CB4622-9687-4EFE-AF5A-9EEB16498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500" y="3716338"/>
            <a:ext cx="935038" cy="577850"/>
          </a:xfrm>
          <a:prstGeom prst="diamond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E939BD60-378B-45D9-AB4B-260F96A6C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7576" y="3568701"/>
            <a:ext cx="282892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/>
            <a:r>
              <a:rPr lang="pt-BR" altLang="pt-BR" sz="1400" i="1"/>
              <a:t>No exemplo ao lado, o Caixa Eletrônico fornecerá o dinheiro ao Cliente </a:t>
            </a:r>
            <a:r>
              <a:rPr lang="pt-BR" altLang="pt-BR" sz="1400" b="1" i="1"/>
              <a:t>Se</a:t>
            </a:r>
            <a:r>
              <a:rPr lang="pt-BR" altLang="pt-BR" sz="1400" i="1"/>
              <a:t> o Saldo for Suficiente, </a:t>
            </a:r>
            <a:r>
              <a:rPr lang="pt-BR" altLang="pt-BR" sz="1400" b="1" i="1"/>
              <a:t>Senão</a:t>
            </a:r>
            <a:r>
              <a:rPr lang="pt-BR" altLang="pt-BR" sz="1400" i="1"/>
              <a:t> o sistema irá negar o saque</a:t>
            </a:r>
          </a:p>
        </p:txBody>
      </p:sp>
      <p:sp>
        <p:nvSpPr>
          <p:cNvPr id="11" name="AutoShape 18">
            <a:extLst>
              <a:ext uri="{FF2B5EF4-FFF2-40B4-BE49-F238E27FC236}">
                <a16:creationId xmlns:a16="http://schemas.microsoft.com/office/drawing/2014/main" id="{734DEC08-36C7-4B45-8339-F4F6C3EEA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800" y="2852738"/>
            <a:ext cx="2160588" cy="57626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pt-BR" altLang="pt-BR"/>
              <a:t>Sacar Dinheiro</a:t>
            </a:r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3663C39D-989B-4CF0-97F5-6945ADCAC63B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8888" y="3429000"/>
            <a:ext cx="0" cy="28733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3" name="Line 16">
            <a:extLst>
              <a:ext uri="{FF2B5EF4-FFF2-40B4-BE49-F238E27FC236}">
                <a16:creationId xmlns:a16="http://schemas.microsoft.com/office/drawing/2014/main" id="{5E5ECA02-883E-4E87-BE8B-15EBD19C7E8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96226" y="4076701"/>
            <a:ext cx="360363" cy="288925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F6B7333A-EDC6-46E6-AC92-D5583FE962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84925" y="4868863"/>
            <a:ext cx="287338" cy="360362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9A458882-7E5F-4B70-A449-5C0A7C6B7D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9826" y="4868864"/>
            <a:ext cx="288925" cy="288925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6" name="Line 15">
            <a:extLst>
              <a:ext uri="{FF2B5EF4-FFF2-40B4-BE49-F238E27FC236}">
                <a16:creationId xmlns:a16="http://schemas.microsoft.com/office/drawing/2014/main" id="{D9AE02FA-1D4C-4BDE-9241-1F43BA1604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04064" y="4076701"/>
            <a:ext cx="287337" cy="288925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366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2F045BE-E675-4933-95A0-C78E07BD3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1747838"/>
            <a:ext cx="7775575" cy="48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Aft>
                <a:spcPct val="20000"/>
              </a:spcAft>
            </a:pPr>
            <a:r>
              <a:rPr lang="pt-BR" altLang="pt-BR" sz="2400" b="1">
                <a:solidFill>
                  <a:srgbClr val="FF3300"/>
                </a:solidFill>
              </a:rPr>
              <a:t>Decisões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6593938-B0EB-4356-9F10-2E7BCBA2A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2276475"/>
            <a:ext cx="7848600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/>
              <a:t>Cada opção é identificada por meio de uma condição guarda. Cada condição deve ser mutuamente exclusiva, de modo que somente uma opção seja possível em qualquer ponto de decisão.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E455860-9FD1-4129-83D6-852BA597225E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Atividades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D730F3E1-2114-436B-8ACC-86774B6B0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3500439"/>
            <a:ext cx="7848600" cy="770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/>
              <a:t>Essa construção está relacionada a instruções </a:t>
            </a:r>
            <a:r>
              <a:rPr lang="pt-BR" altLang="pt-BR" b="1"/>
              <a:t>case</a:t>
            </a:r>
            <a:r>
              <a:rPr lang="pt-BR" altLang="pt-BR"/>
              <a:t> ou estruturas </a:t>
            </a:r>
            <a:r>
              <a:rPr lang="pt-BR" altLang="pt-BR" b="1"/>
              <a:t>if-then</a:t>
            </a:r>
            <a:r>
              <a:rPr lang="pt-BR" altLang="pt-BR"/>
              <a:t>-</a:t>
            </a:r>
            <a:r>
              <a:rPr lang="pt-BR" altLang="pt-BR" b="1"/>
              <a:t>else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31945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4">
            <a:extLst>
              <a:ext uri="{FF2B5EF4-FFF2-40B4-BE49-F238E27FC236}">
                <a16:creationId xmlns:a16="http://schemas.microsoft.com/office/drawing/2014/main" id="{46A25313-1711-4461-AFC4-6553116EE0AB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7439" y="2708276"/>
            <a:ext cx="3024187" cy="2449513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" name="Line 13">
            <a:extLst>
              <a:ext uri="{FF2B5EF4-FFF2-40B4-BE49-F238E27FC236}">
                <a16:creationId xmlns:a16="http://schemas.microsoft.com/office/drawing/2014/main" id="{63C922A8-0159-4252-A33D-FDE352082A6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1" y="2924176"/>
            <a:ext cx="1008063" cy="2233613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4" name="Line 12">
            <a:extLst>
              <a:ext uri="{FF2B5EF4-FFF2-40B4-BE49-F238E27FC236}">
                <a16:creationId xmlns:a16="http://schemas.microsoft.com/office/drawing/2014/main" id="{768F3163-7A6F-4768-B167-E14012A09A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59376" y="2852738"/>
            <a:ext cx="720725" cy="230505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5" name="Line 11">
            <a:extLst>
              <a:ext uri="{FF2B5EF4-FFF2-40B4-BE49-F238E27FC236}">
                <a16:creationId xmlns:a16="http://schemas.microsoft.com/office/drawing/2014/main" id="{AEDDB504-AF30-47B8-BE18-EDE4010AE8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43250" y="2781300"/>
            <a:ext cx="2592388" cy="2376488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1AD5C2-A1A4-4740-AD21-FD512EB61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1747838"/>
            <a:ext cx="7775575" cy="48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Aft>
                <a:spcPct val="20000"/>
              </a:spcAft>
            </a:pPr>
            <a:r>
              <a:rPr lang="pt-BR" altLang="pt-BR" sz="2400" b="1">
                <a:solidFill>
                  <a:srgbClr val="FF3300"/>
                </a:solidFill>
              </a:rPr>
              <a:t>Decisões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BD0F073-50E8-49F6-90EF-D1338813F00D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Atividades</a:t>
            </a:r>
            <a:endParaRPr lang="pt-BR" altLang="pt-BR" sz="3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F4FF0D19-7806-435B-994B-7DFA000FA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739" y="2349501"/>
            <a:ext cx="935037" cy="720725"/>
          </a:xfrm>
          <a:prstGeom prst="diamond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3CE81952-1745-46F9-BB6F-625FCF497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189" y="5229225"/>
            <a:ext cx="1944687" cy="719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pt-BR" altLang="pt-BR"/>
              <a:t>Sirva sorvete </a:t>
            </a:r>
          </a:p>
          <a:p>
            <a:pPr algn="ctr" eaLnBrk="1" hangingPunct="1"/>
            <a:r>
              <a:rPr lang="pt-BR" altLang="pt-BR"/>
              <a:t>de chocolate.</a:t>
            </a: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3DFEB6E6-596F-4F3D-9D6C-AD3435CB3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314" y="5229225"/>
            <a:ext cx="1944687" cy="719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pt-BR" altLang="pt-BR"/>
              <a:t>Sirva sorvete </a:t>
            </a:r>
          </a:p>
          <a:p>
            <a:pPr algn="ctr" eaLnBrk="1" hangingPunct="1"/>
            <a:r>
              <a:rPr lang="pt-BR" altLang="pt-BR"/>
              <a:t>de baunilha.</a:t>
            </a: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28F309FA-4E6E-4546-8ED9-0B20725EF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9" y="5229225"/>
            <a:ext cx="1944687" cy="719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pt-BR" altLang="pt-BR"/>
              <a:t>Sirva sorvete </a:t>
            </a:r>
          </a:p>
          <a:p>
            <a:pPr algn="ctr" eaLnBrk="1" hangingPunct="1"/>
            <a:r>
              <a:rPr lang="pt-BR" altLang="pt-BR"/>
              <a:t>de morango.</a:t>
            </a:r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044A5A24-003B-4AC8-B89A-A59D7C7B3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4" y="5229225"/>
            <a:ext cx="1944687" cy="719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pt-BR" altLang="pt-BR"/>
              <a:t>Sirva sorvete </a:t>
            </a:r>
          </a:p>
          <a:p>
            <a:pPr algn="ctr" eaLnBrk="1" hangingPunct="1"/>
            <a:r>
              <a:rPr lang="pt-BR" altLang="pt-BR"/>
              <a:t>de flocos.</a:t>
            </a:r>
          </a:p>
        </p:txBody>
      </p:sp>
      <p:sp>
        <p:nvSpPr>
          <p:cNvPr id="13" name="Text Box 15">
            <a:extLst>
              <a:ext uri="{FF2B5EF4-FFF2-40B4-BE49-F238E27FC236}">
                <a16:creationId xmlns:a16="http://schemas.microsoft.com/office/drawing/2014/main" id="{8ABB481B-E6CC-4FA7-9D48-1A515F475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9187" y="3716338"/>
            <a:ext cx="1119217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pt-BR" altLang="pt-BR" sz="1400"/>
              <a:t>[escolheu </a:t>
            </a:r>
          </a:p>
          <a:p>
            <a:pPr algn="ctr" eaLnBrk="1" hangingPunct="1"/>
            <a:r>
              <a:rPr lang="pt-BR" altLang="pt-BR" sz="1400"/>
              <a:t>chocolate]</a:t>
            </a:r>
          </a:p>
        </p:txBody>
      </p:sp>
      <p:sp>
        <p:nvSpPr>
          <p:cNvPr id="14" name="Text Box 16">
            <a:extLst>
              <a:ext uri="{FF2B5EF4-FFF2-40B4-BE49-F238E27FC236}">
                <a16:creationId xmlns:a16="http://schemas.microsoft.com/office/drawing/2014/main" id="{620182D1-7581-49D1-AA89-D3FA53F8C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8715" y="3716338"/>
            <a:ext cx="1116011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pt-BR" altLang="pt-BR" sz="1400"/>
              <a:t>[escolheu </a:t>
            </a:r>
          </a:p>
          <a:p>
            <a:pPr algn="ctr" eaLnBrk="1" hangingPunct="1"/>
            <a:r>
              <a:rPr lang="pt-BR" altLang="pt-BR" sz="1400"/>
              <a:t>baunilha]</a:t>
            </a:r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6B0B8304-DD36-4772-B3B7-5E76FA2EA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7277" y="3716338"/>
            <a:ext cx="1116011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pt-BR" altLang="pt-BR" sz="1400"/>
              <a:t>[escolheu </a:t>
            </a:r>
          </a:p>
          <a:p>
            <a:pPr algn="ctr" eaLnBrk="1" hangingPunct="1"/>
            <a:r>
              <a:rPr lang="pt-BR" altLang="pt-BR" sz="1400"/>
              <a:t>morango]</a:t>
            </a:r>
          </a:p>
        </p:txBody>
      </p:sp>
      <p:sp>
        <p:nvSpPr>
          <p:cNvPr id="16" name="Text Box 18">
            <a:extLst>
              <a:ext uri="{FF2B5EF4-FFF2-40B4-BE49-F238E27FC236}">
                <a16:creationId xmlns:a16="http://schemas.microsoft.com/office/drawing/2014/main" id="{A0813D89-F0E5-4635-9492-3DACFC9A8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2" y="3716338"/>
            <a:ext cx="1116011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pt-BR" altLang="pt-BR" sz="1400"/>
              <a:t>[escolheu </a:t>
            </a:r>
          </a:p>
          <a:p>
            <a:pPr algn="ctr" eaLnBrk="1" hangingPunct="1"/>
            <a:r>
              <a:rPr lang="pt-BR" altLang="pt-BR" sz="1400"/>
              <a:t>flocos]</a:t>
            </a:r>
          </a:p>
        </p:txBody>
      </p:sp>
    </p:spTree>
    <p:extLst>
      <p:ext uri="{BB962C8B-B14F-4D97-AF65-F5344CB8AC3E}">
        <p14:creationId xmlns:p14="http://schemas.microsoft.com/office/powerpoint/2010/main" val="2996375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0">
            <a:extLst>
              <a:ext uri="{FF2B5EF4-FFF2-40B4-BE49-F238E27FC236}">
                <a16:creationId xmlns:a16="http://schemas.microsoft.com/office/drawing/2014/main" id="{B17B5E02-CD92-4D89-B404-59EA8402FF4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0101" y="3716339"/>
            <a:ext cx="1368425" cy="1728787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" name="Line 19">
            <a:extLst>
              <a:ext uri="{FF2B5EF4-FFF2-40B4-BE49-F238E27FC236}">
                <a16:creationId xmlns:a16="http://schemas.microsoft.com/office/drawing/2014/main" id="{52433EA0-5D69-4CA4-89AE-11188ABBAB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83114" y="3789363"/>
            <a:ext cx="1368425" cy="1655762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36994D86-D7F0-4EF7-AB56-FEEE24E21DB4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Atividades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85AB8BF1-E147-42FE-9AE8-B2D378559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1916114"/>
            <a:ext cx="7848600" cy="116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/>
              <a:t>Para mostrar as escolhas resultantes de uma atividade, basta modelar as transições saindo da atividade, cada uma com uma condição de guarda diferente.</a:t>
            </a:r>
          </a:p>
        </p:txBody>
      </p:sp>
      <p:sp>
        <p:nvSpPr>
          <p:cNvPr id="6" name="AutoShape 18">
            <a:extLst>
              <a:ext uri="{FF2B5EF4-FFF2-40B4-BE49-F238E27FC236}">
                <a16:creationId xmlns:a16="http://schemas.microsoft.com/office/drawing/2014/main" id="{352F7384-79EC-452A-8472-907F1D0FD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039" y="3429000"/>
            <a:ext cx="1944687" cy="719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pt-BR" altLang="pt-BR"/>
              <a:t>Calcular novo</a:t>
            </a:r>
          </a:p>
          <a:p>
            <a:pPr algn="ctr" eaLnBrk="1" hangingPunct="1"/>
            <a:r>
              <a:rPr lang="pt-BR" altLang="pt-BR"/>
              <a:t>saldo</a:t>
            </a:r>
          </a:p>
        </p:txBody>
      </p:sp>
      <p:sp>
        <p:nvSpPr>
          <p:cNvPr id="7" name="Text Box 21">
            <a:extLst>
              <a:ext uri="{FF2B5EF4-FFF2-40B4-BE49-F238E27FC236}">
                <a16:creationId xmlns:a16="http://schemas.microsoft.com/office/drawing/2014/main" id="{D9496DFC-99D2-49A0-9309-A27B67AEA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75" y="4508500"/>
            <a:ext cx="1195388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pt-BR" altLang="pt-BR" sz="1400"/>
              <a:t>[saldo &gt; 0]</a:t>
            </a:r>
          </a:p>
        </p:txBody>
      </p:sp>
      <p:sp>
        <p:nvSpPr>
          <p:cNvPr id="8" name="Text Box 22">
            <a:extLst>
              <a:ext uri="{FF2B5EF4-FFF2-40B4-BE49-F238E27FC236}">
                <a16:creationId xmlns:a16="http://schemas.microsoft.com/office/drawing/2014/main" id="{81CBAF16-1714-4E3D-9D65-8C63F4732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508500"/>
            <a:ext cx="1195388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pt-BR" altLang="pt-BR" sz="1400"/>
              <a:t>[saldo &lt; 0]</a:t>
            </a:r>
          </a:p>
        </p:txBody>
      </p:sp>
    </p:spTree>
    <p:extLst>
      <p:ext uri="{BB962C8B-B14F-4D97-AF65-F5344CB8AC3E}">
        <p14:creationId xmlns:p14="http://schemas.microsoft.com/office/powerpoint/2010/main" val="3080338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9">
            <a:extLst>
              <a:ext uri="{FF2B5EF4-FFF2-40B4-BE49-F238E27FC236}">
                <a16:creationId xmlns:a16="http://schemas.microsoft.com/office/drawing/2014/main" id="{74F4C6B6-6204-3A4B-9761-901617C1822D}"/>
              </a:ext>
            </a:extLst>
          </p:cNvPr>
          <p:cNvSpPr txBox="1"/>
          <p:nvPr/>
        </p:nvSpPr>
        <p:spPr>
          <a:xfrm>
            <a:off x="5911278" y="4745406"/>
            <a:ext cx="5586622" cy="115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70000"/>
              </a:lnSpc>
              <a:defRPr sz="7000">
                <a:solidFill>
                  <a:srgbClr val="E94A41"/>
                </a:solidFill>
                <a:latin typeface="AmsiPro-Ultra"/>
                <a:ea typeface="AmsiPro-Ultra"/>
                <a:cs typeface="AmsiPro-Ultra"/>
                <a:sym typeface="AmsiPro-Ultra"/>
              </a:defRPr>
            </a:pPr>
            <a:r>
              <a:rPr lang="pt-BR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Modelagem de Software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D5ED22DF-2C23-1E4B-83FE-A3B4012EBF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7917" y="2840908"/>
            <a:ext cx="549547" cy="1034443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6EF14B8-9B4A-B248-9CAA-F895B9115C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7916" y="2840908"/>
            <a:ext cx="549547" cy="10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5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EB1F04D-11EE-4DD8-ADD5-ADC29C0D4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1736725"/>
            <a:ext cx="7775575" cy="48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Aft>
                <a:spcPct val="20000"/>
              </a:spcAft>
            </a:pPr>
            <a:r>
              <a:rPr lang="pt-BR" altLang="pt-BR" sz="2400" b="1">
                <a:solidFill>
                  <a:srgbClr val="FF3300"/>
                </a:solidFill>
              </a:rPr>
              <a:t>Ponto de Merge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C0B6D45-1C69-4AC8-B240-78A82BF3F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2265362"/>
            <a:ext cx="7848600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/>
              <a:t>– O ícone de losango também é usado para modelar um ponto de merge, o local onde dois caminhos alternativos se juntam e continuam como um.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10D27C1-27EB-4AF5-A953-9EB1A91FDAA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54012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Atividades</a:t>
            </a:r>
            <a:endParaRPr lang="pt-BR" altLang="pt-BR" sz="3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006E45E7-4187-4F0B-A3FD-DA16434DA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0" y="4292600"/>
            <a:ext cx="1296988" cy="935038"/>
          </a:xfrm>
          <a:prstGeom prst="diamond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83A5AEA9-DBAF-47E3-98E7-0A102F8A6C0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5050" y="4797425"/>
            <a:ext cx="1657350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9970AC2F-D0BB-401E-9FF1-BC4A0F99A6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5050" y="5734050"/>
            <a:ext cx="2305050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37A9DEC7-BA0F-4FCC-B3CA-6057280316D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6213" y="4797425"/>
            <a:ext cx="1657350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FC612226-436C-4BEA-8C33-896E89E56A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80100" y="5230814"/>
            <a:ext cx="0" cy="503237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77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5654F24-FAEF-46BB-A121-C73EC3CAD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1747838"/>
            <a:ext cx="7775575" cy="48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Aft>
                <a:spcPct val="20000"/>
              </a:spcAft>
            </a:pPr>
            <a:r>
              <a:rPr lang="pt-BR" altLang="pt-BR" sz="2400" b="1">
                <a:solidFill>
                  <a:srgbClr val="FF3300"/>
                </a:solidFill>
              </a:rPr>
              <a:t>Início e fim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F4725E1-7E2C-4116-BA58-070D0ECAA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2276476"/>
            <a:ext cx="7848600" cy="41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/>
              <a:t>–Ponto Inicial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3207699-698F-484A-ADB9-93439BAB6AF0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Atividades</a:t>
            </a:r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51BC69E6-9873-4CD9-AB42-C71708162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4" y="3068638"/>
            <a:ext cx="503237" cy="3603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9FC28770-14F6-4FBC-A340-2AA8175D83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9150" y="3284538"/>
            <a:ext cx="865188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486BFB7-9D30-4AB2-8BB6-5E9995686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3700464"/>
            <a:ext cx="7848600" cy="41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/>
              <a:t>–Ponto Final</a:t>
            </a:r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1EB87C4D-4572-4C9C-9C2A-6FBC319D6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50" y="4508500"/>
            <a:ext cx="503238" cy="4333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8D29FA9C-0F93-48E8-8A0D-F04009D985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0589" y="4724400"/>
            <a:ext cx="865187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2671ED35-BF28-42BD-B182-47231771B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301" y="4581526"/>
            <a:ext cx="252413" cy="2524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83C9A676-F3A1-4AD5-A357-3C31543BF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188" y="5157788"/>
            <a:ext cx="7848600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 sz="1400"/>
              <a:t>Pode haver mais de um ponto final em um diagrama de atividades, pois normalmente o diagrama de atividades possui alguma lógica de decisão que resulta em caminhos alternativos, cada um com seu próprio resultado exclusivo.</a:t>
            </a:r>
          </a:p>
        </p:txBody>
      </p:sp>
    </p:spTree>
    <p:extLst>
      <p:ext uri="{BB962C8B-B14F-4D97-AF65-F5344CB8AC3E}">
        <p14:creationId xmlns:p14="http://schemas.microsoft.com/office/powerpoint/2010/main" val="238576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DE73922-51D0-455A-9FC7-193A11E13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1747838"/>
            <a:ext cx="7775575" cy="48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Aft>
                <a:spcPct val="20000"/>
              </a:spcAft>
            </a:pPr>
            <a:r>
              <a:rPr lang="pt-BR" altLang="pt-BR" sz="2400" b="1">
                <a:solidFill>
                  <a:srgbClr val="FF3300"/>
                </a:solidFill>
              </a:rPr>
              <a:t>Concorrência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C137EB-9D1C-4BF1-9910-99A89A49B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2276476"/>
            <a:ext cx="7848600" cy="770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/>
              <a:t>– Para mostrar que um processo simples inicia vários threads ou processos concorrentes (simultâneos).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22F8AC3-0120-4032-8BBE-3EA05AD0C0D2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Atividades</a:t>
            </a: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817D164D-3847-4F4A-89F7-9FA80E6AD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92763" y="3933825"/>
            <a:ext cx="0" cy="1512888"/>
          </a:xfrm>
          <a:prstGeom prst="line">
            <a:avLst/>
          </a:prstGeom>
          <a:noFill/>
          <a:ln w="730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015DB392-7423-4E73-98C1-71470510A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1" y="4725988"/>
            <a:ext cx="792163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A05BB105-0D87-48F6-8BA5-B13A4D223A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4201" y="4005263"/>
            <a:ext cx="792163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E5E51745-E595-4C45-87DD-22A4046C19D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4201" y="4365625"/>
            <a:ext cx="792163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2B27634B-02A3-4BA9-98ED-B63956F0A7F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4201" y="5013325"/>
            <a:ext cx="792163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54E47BC8-35F0-4814-9DEE-72E28A6F41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4201" y="5373688"/>
            <a:ext cx="792163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6DF38CA9-53C4-4CCC-B6F5-0D65DF55AA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4201" y="4725988"/>
            <a:ext cx="792163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4A5BE351-2F8F-43B9-B138-B80E5977F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476" y="3500438"/>
            <a:ext cx="1376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pt-BR" altLang="pt-BR"/>
              <a:t>Bifurcação</a:t>
            </a:r>
          </a:p>
        </p:txBody>
      </p:sp>
    </p:spTree>
    <p:extLst>
      <p:ext uri="{BB962C8B-B14F-4D97-AF65-F5344CB8AC3E}">
        <p14:creationId xmlns:p14="http://schemas.microsoft.com/office/powerpoint/2010/main" val="675998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8BBF07A-19EC-465F-8A68-6923A5892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1747838"/>
            <a:ext cx="7775575" cy="48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Aft>
                <a:spcPct val="20000"/>
              </a:spcAft>
            </a:pPr>
            <a:r>
              <a:rPr lang="pt-BR" altLang="pt-BR" sz="2400" b="1">
                <a:solidFill>
                  <a:srgbClr val="FF3300"/>
                </a:solidFill>
              </a:rPr>
              <a:t>Exemplo/Exercício</a:t>
            </a:r>
            <a:endParaRPr lang="pt-BR" altLang="pt-BR" sz="1000" b="1">
              <a:solidFill>
                <a:srgbClr val="FF3300"/>
              </a:solidFill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8970928-CBC0-49CB-8D65-3A84E39ED31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Atividades</a:t>
            </a: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E017A9B8-6F3F-4498-BD00-ABB5A1898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2565401"/>
            <a:ext cx="7848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 sz="1400" b="1"/>
              <a:t>Nome do caso de uso:</a:t>
            </a:r>
            <a:r>
              <a:rPr lang="pt-BR" altLang="pt-BR" sz="1400"/>
              <a:t> Pedido</a:t>
            </a:r>
          </a:p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 sz="1400" b="1"/>
              <a:t>Diálogo do caso de uso: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C358B2AE-E960-4915-A8A5-1FD8E9AFF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8" y="3429001"/>
            <a:ext cx="7345362" cy="339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sz="1400"/>
              <a:t> O usuário Consulta Cliente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565C003D-E61B-4AF2-8BAB-453A09D73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8" y="3860800"/>
            <a:ext cx="7345362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 sz="1400" dirty="0"/>
              <a:t> </a:t>
            </a:r>
            <a:r>
              <a:rPr lang="pt-BR" altLang="pt-BR" sz="1400" dirty="0">
                <a:solidFill>
                  <a:schemeClr val="folHlink"/>
                </a:solidFill>
              </a:rPr>
              <a:t>Se não for encontrado o Cliente, </a:t>
            </a:r>
          </a:p>
          <a:p>
            <a:pPr lvl="1" algn="just" eaLnBrk="1" hangingPunct="1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sz="1400" dirty="0">
                <a:solidFill>
                  <a:schemeClr val="folHlink"/>
                </a:solidFill>
              </a:rPr>
              <a:t> Cadastrar Cliente</a:t>
            </a:r>
          </a:p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 sz="1400" dirty="0">
                <a:solidFill>
                  <a:schemeClr val="folHlink"/>
                </a:solidFill>
              </a:rPr>
              <a:t> Senão (localizado)</a:t>
            </a:r>
          </a:p>
          <a:p>
            <a:pPr lvl="1" algn="just" eaLnBrk="1" hangingPunct="1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sz="1400" dirty="0">
                <a:solidFill>
                  <a:schemeClr val="folHlink"/>
                </a:solidFill>
              </a:rPr>
              <a:t> prossegue</a:t>
            </a:r>
          </a:p>
          <a:p>
            <a:pPr algn="just" eaLnBrk="1" hangingPunct="1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sz="1400" dirty="0"/>
              <a:t> Abrir Pedido</a:t>
            </a:r>
          </a:p>
        </p:txBody>
      </p:sp>
    </p:spTree>
    <p:extLst>
      <p:ext uri="{BB962C8B-B14F-4D97-AF65-F5344CB8AC3E}">
        <p14:creationId xmlns:p14="http://schemas.microsoft.com/office/powerpoint/2010/main" val="3906450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B960B0D-9371-4188-8377-4338640CB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1747838"/>
            <a:ext cx="7775575" cy="48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Aft>
                <a:spcPct val="20000"/>
              </a:spcAft>
            </a:pPr>
            <a:r>
              <a:rPr lang="pt-BR" altLang="pt-BR" sz="2400" b="1">
                <a:solidFill>
                  <a:srgbClr val="FF3300"/>
                </a:solidFill>
              </a:rPr>
              <a:t>Atividade Validar Cliente</a:t>
            </a:r>
            <a:endParaRPr lang="pt-BR" altLang="pt-BR" sz="1000" b="1">
              <a:solidFill>
                <a:srgbClr val="FF3300"/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93F53E-9BB8-4A51-9BA9-7183BC962811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Atividades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F4750D-6C86-46C8-B195-86BF911EF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2276476"/>
            <a:ext cx="6048375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 sz="1400" b="1"/>
              <a:t>Ações:</a:t>
            </a:r>
            <a:r>
              <a:rPr lang="pt-BR" altLang="pt-BR" sz="1400"/>
              <a:t> 	</a:t>
            </a:r>
          </a:p>
          <a:p>
            <a:pPr lvl="1"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 sz="1400"/>
              <a:t>Consultar Cliente</a:t>
            </a:r>
          </a:p>
          <a:p>
            <a:pPr lvl="1"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 sz="1400"/>
              <a:t>Cadastrar Cliente</a:t>
            </a:r>
          </a:p>
          <a:p>
            <a:pPr lvl="1"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 sz="1400"/>
              <a:t>Abrir Pedido</a:t>
            </a:r>
          </a:p>
        </p:txBody>
      </p:sp>
      <p:pic>
        <p:nvPicPr>
          <p:cNvPr id="5" name="Picture 10" descr="imagem">
            <a:extLst>
              <a:ext uri="{FF2B5EF4-FFF2-40B4-BE49-F238E27FC236}">
                <a16:creationId xmlns:a16="http://schemas.microsoft.com/office/drawing/2014/main" id="{C51FCF77-CAC1-49F2-B0E0-72FC966A3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75050" y="3789363"/>
            <a:ext cx="6408738" cy="22336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7967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216B2DD4-0911-4FDA-A33E-6D43B7A6691B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Atividades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A22883B-FC2F-4ED3-9DB6-974E4C4D8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164" y="1393825"/>
            <a:ext cx="10058400" cy="85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 b="1" dirty="0"/>
              <a:t>Nome do caso de uso:</a:t>
            </a:r>
            <a:r>
              <a:rPr lang="pt-BR" altLang="pt-BR" dirty="0"/>
              <a:t> Pedido</a:t>
            </a:r>
          </a:p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 b="1" dirty="0"/>
              <a:t>Diálogo do caso de uso: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E4A4945-4749-4233-9EA9-C361B16AA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8966" y="2336866"/>
            <a:ext cx="9786796" cy="173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dirty="0"/>
              <a:t> O usuário Consulta o Produto</a:t>
            </a:r>
          </a:p>
          <a:p>
            <a:pPr algn="just" eaLnBrk="1" hangingPunct="1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dirty="0"/>
              <a:t> O usuário Consulta o Estoque</a:t>
            </a:r>
          </a:p>
          <a:p>
            <a:pPr algn="just" eaLnBrk="1" hangingPunct="1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dirty="0"/>
              <a:t> Adiciona o Produto</a:t>
            </a:r>
          </a:p>
          <a:p>
            <a:pPr algn="just" eaLnBrk="1" hangingPunct="1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endParaRPr lang="pt-BR" altLang="pt-BR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660426B-944F-4376-8C58-FB66FA4FB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195" y="3724340"/>
            <a:ext cx="7879328" cy="173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 dirty="0">
                <a:solidFill>
                  <a:schemeClr val="folHlink"/>
                </a:solidFill>
              </a:rPr>
              <a:t> Se houver mais produtos</a:t>
            </a:r>
          </a:p>
          <a:p>
            <a:pPr lvl="1" algn="just" eaLnBrk="1" hangingPunct="1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dirty="0">
                <a:solidFill>
                  <a:schemeClr val="folHlink"/>
                </a:solidFill>
              </a:rPr>
              <a:t> Consultar Produto</a:t>
            </a:r>
          </a:p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 dirty="0">
                <a:solidFill>
                  <a:schemeClr val="folHlink"/>
                </a:solidFill>
              </a:rPr>
              <a:t> Senão </a:t>
            </a:r>
          </a:p>
          <a:p>
            <a:pPr lvl="1" algn="just" eaLnBrk="1" hangingPunct="1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dirty="0">
                <a:solidFill>
                  <a:schemeClr val="folHlink"/>
                </a:solidFill>
              </a:rPr>
              <a:t> Fechar Pedido</a:t>
            </a:r>
          </a:p>
        </p:txBody>
      </p:sp>
    </p:spTree>
    <p:extLst>
      <p:ext uri="{BB962C8B-B14F-4D97-AF65-F5344CB8AC3E}">
        <p14:creationId xmlns:p14="http://schemas.microsoft.com/office/powerpoint/2010/main" val="4267176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5B324F5-7E5B-448E-A9DD-AF1A286F5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1747838"/>
            <a:ext cx="7775575" cy="48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Aft>
                <a:spcPct val="20000"/>
              </a:spcAft>
            </a:pPr>
            <a:r>
              <a:rPr lang="pt-BR" altLang="pt-BR" sz="2400" b="1">
                <a:solidFill>
                  <a:srgbClr val="FF3300"/>
                </a:solidFill>
              </a:rPr>
              <a:t>Atividade Fazer Pedido</a:t>
            </a:r>
            <a:endParaRPr lang="pt-BR" altLang="pt-BR" sz="1000" b="1">
              <a:solidFill>
                <a:srgbClr val="FF3300"/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6E5D9BF-A942-4BFA-8875-EFA8A8339E6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Atividades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0A5FE3-CEEB-4C66-BDC6-F5CC455B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2276475"/>
            <a:ext cx="6048375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 sz="1400" b="1"/>
              <a:t>Ações:</a:t>
            </a:r>
            <a:r>
              <a:rPr lang="pt-BR" altLang="pt-BR" sz="1400"/>
              <a:t> 	</a:t>
            </a:r>
          </a:p>
          <a:p>
            <a:pPr lvl="1"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 sz="1400"/>
              <a:t>Consultar Produto</a:t>
            </a:r>
          </a:p>
          <a:p>
            <a:pPr lvl="1"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 sz="1400"/>
              <a:t>Cadastrar Estoque</a:t>
            </a:r>
          </a:p>
          <a:p>
            <a:pPr lvl="1"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 sz="1400"/>
              <a:t>Adicionar Produto ao Pedido</a:t>
            </a:r>
          </a:p>
          <a:p>
            <a:pPr lvl="1"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 sz="1400"/>
              <a:t>Fechar Pedido</a:t>
            </a:r>
          </a:p>
        </p:txBody>
      </p:sp>
      <p:pic>
        <p:nvPicPr>
          <p:cNvPr id="5" name="Picture 10" descr="imagem">
            <a:extLst>
              <a:ext uri="{FF2B5EF4-FFF2-40B4-BE49-F238E27FC236}">
                <a16:creationId xmlns:a16="http://schemas.microsoft.com/office/drawing/2014/main" id="{55A92B28-0B8F-47B2-A098-D9862418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9150" y="4005263"/>
            <a:ext cx="6624638" cy="20558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4757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1888254-56C9-4BD8-9393-DE2413BF6802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Atividades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8B283C1-6E2E-45F5-BA48-4A4CD748C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1989139"/>
            <a:ext cx="7848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 sz="1400" b="1"/>
              <a:t>Nome do caso de uso:</a:t>
            </a:r>
            <a:r>
              <a:rPr lang="pt-BR" altLang="pt-BR" sz="1400"/>
              <a:t> Pedido</a:t>
            </a:r>
          </a:p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 sz="1400" b="1"/>
              <a:t>Diálogo do caso de uso: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4547E71-DB9C-4392-B084-A651F0B21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9" y="2852738"/>
            <a:ext cx="3457575" cy="278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sz="1400" b="1" dirty="0"/>
              <a:t> </a:t>
            </a:r>
            <a:r>
              <a:rPr lang="pt-BR" altLang="pt-BR" sz="1600" dirty="0"/>
              <a:t>Emitir Nota Fiscal (NF)</a:t>
            </a:r>
          </a:p>
          <a:p>
            <a:pPr algn="just" eaLnBrk="1" hangingPunct="1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sz="1400" dirty="0"/>
              <a:t> Confirmar Pagamento</a:t>
            </a:r>
          </a:p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 sz="1400" dirty="0">
                <a:solidFill>
                  <a:schemeClr val="folHlink"/>
                </a:solidFill>
              </a:rPr>
              <a:t>Se inválido</a:t>
            </a:r>
          </a:p>
          <a:p>
            <a:pPr lvl="1" algn="just" eaLnBrk="1" hangingPunct="1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sz="1400" dirty="0">
                <a:solidFill>
                  <a:schemeClr val="folHlink"/>
                </a:solidFill>
              </a:rPr>
              <a:t> Cancelar NF</a:t>
            </a:r>
          </a:p>
          <a:p>
            <a:pPr lvl="1" algn="just" eaLnBrk="1" hangingPunct="1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sz="1400" dirty="0">
                <a:solidFill>
                  <a:schemeClr val="folHlink"/>
                </a:solidFill>
              </a:rPr>
              <a:t> Cancelar Pedido</a:t>
            </a:r>
          </a:p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 sz="1400" dirty="0" err="1">
                <a:solidFill>
                  <a:schemeClr val="folHlink"/>
                </a:solidFill>
              </a:rPr>
              <a:t>Senao</a:t>
            </a:r>
            <a:endParaRPr lang="pt-BR" altLang="pt-BR" sz="1400" dirty="0">
              <a:solidFill>
                <a:schemeClr val="folHlink"/>
              </a:solidFill>
            </a:endParaRPr>
          </a:p>
          <a:p>
            <a:pPr lvl="1" algn="just" eaLnBrk="1" hangingPunct="1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sz="1400" dirty="0">
                <a:solidFill>
                  <a:schemeClr val="folHlink"/>
                </a:solidFill>
              </a:rPr>
              <a:t> Prosseguir</a:t>
            </a:r>
          </a:p>
          <a:p>
            <a:pPr algn="just" eaLnBrk="1" hangingPunct="1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endParaRPr lang="pt-BR" altLang="pt-BR" sz="1400" dirty="0">
              <a:solidFill>
                <a:schemeClr val="folHlink"/>
              </a:solidFill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1FA864F-4636-493F-A3B9-CA34182A0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1539" y="2886075"/>
            <a:ext cx="34575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endParaRPr lang="pt-BR" altLang="pt-BR" sz="1400"/>
          </a:p>
          <a:p>
            <a:pPr algn="just" eaLnBrk="1" hangingPunct="1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sz="1400"/>
              <a:t> Separar Produto</a:t>
            </a:r>
          </a:p>
          <a:p>
            <a:pPr algn="just" eaLnBrk="1" hangingPunct="1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sz="1400"/>
              <a:t> Baixar Estoque</a:t>
            </a:r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0C6DEDFA-0B28-4BF2-A603-DEF8E37B8A6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2676" y="3284538"/>
            <a:ext cx="5688013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9CAC3D93-AB54-4465-9657-BA10FE695D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1088" y="5373688"/>
            <a:ext cx="5688012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D27E66BE-D764-4DD7-B0B7-55AA5BF999CB}"/>
              </a:ext>
            </a:extLst>
          </p:cNvPr>
          <p:cNvSpPr>
            <a:spLocks/>
          </p:cNvSpPr>
          <p:nvPr/>
        </p:nvSpPr>
        <p:spPr bwMode="auto">
          <a:xfrm>
            <a:off x="8040689" y="3429000"/>
            <a:ext cx="71437" cy="1728788"/>
          </a:xfrm>
          <a:prstGeom prst="rightBrace">
            <a:avLst>
              <a:gd name="adj1" fmla="val 20166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C1772BAB-0248-4A8D-8542-50DACD240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589" y="4005263"/>
            <a:ext cx="17049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pt-BR" altLang="pt-BR"/>
              <a:t>Processos </a:t>
            </a:r>
          </a:p>
          <a:p>
            <a:pPr eaLnBrk="1" hangingPunct="1"/>
            <a:r>
              <a:rPr lang="pt-BR" altLang="pt-BR"/>
              <a:t>Concorrentes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B8DC36-468D-4FC3-B942-FC5607591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9" y="5384801"/>
            <a:ext cx="34575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30000"/>
              </a:spcBef>
              <a:buFontTx/>
              <a:buChar char="•"/>
            </a:pPr>
            <a:r>
              <a:rPr lang="pt-BR" altLang="pt-BR" sz="1400" dirty="0"/>
              <a:t> Entregar Produto</a:t>
            </a:r>
          </a:p>
          <a:p>
            <a:pPr algn="just" eaLnBrk="1" hangingPunct="1">
              <a:lnSpc>
                <a:spcPct val="130000"/>
              </a:lnSpc>
              <a:spcBef>
                <a:spcPct val="30000"/>
              </a:spcBef>
            </a:pPr>
            <a:r>
              <a:rPr lang="pt-BR" altLang="pt-B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7013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3D31E16F-DF31-4DE1-BC13-C563B63914B8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Atividades</a:t>
            </a:r>
          </a:p>
        </p:txBody>
      </p:sp>
      <p:pic>
        <p:nvPicPr>
          <p:cNvPr id="3" name="Picture 10" descr="imagem">
            <a:extLst>
              <a:ext uri="{FF2B5EF4-FFF2-40B4-BE49-F238E27FC236}">
                <a16:creationId xmlns:a16="http://schemas.microsoft.com/office/drawing/2014/main" id="{B13720C4-D619-4F90-AE5B-2DD018999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5413" y="1773239"/>
            <a:ext cx="4914900" cy="4257675"/>
          </a:xfrm>
          <a:prstGeom prst="rect">
            <a:avLst/>
          </a:prstGeom>
          <a:noFill/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92D36244-407D-49DF-9959-99D6CC31C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2578" y="1487698"/>
            <a:ext cx="7775575" cy="48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Aft>
                <a:spcPct val="20000"/>
              </a:spcAft>
            </a:pPr>
            <a:r>
              <a:rPr lang="pt-BR" altLang="pt-BR" sz="2400" b="1" dirty="0">
                <a:solidFill>
                  <a:srgbClr val="FF3300"/>
                </a:solidFill>
              </a:rPr>
              <a:t>Finalização do Pedido</a:t>
            </a:r>
            <a:endParaRPr lang="pt-BR" altLang="pt-BR" sz="1000" b="1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606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4DC6346-8607-4442-810F-7E8B0FE04134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Atividades (Completo)</a:t>
            </a:r>
          </a:p>
        </p:txBody>
      </p:sp>
      <p:pic>
        <p:nvPicPr>
          <p:cNvPr id="3" name="Picture 9" descr="Geral">
            <a:extLst>
              <a:ext uri="{FF2B5EF4-FFF2-40B4-BE49-F238E27FC236}">
                <a16:creationId xmlns:a16="http://schemas.microsoft.com/office/drawing/2014/main" id="{17BAD926-6BD0-470A-B352-D0E92932C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2753" y="1222972"/>
            <a:ext cx="8834946" cy="5469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9604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5A75B0F2-F2CA-D144-8A8B-AA62FEA378A7}"/>
              </a:ext>
            </a:extLst>
          </p:cNvPr>
          <p:cNvSpPr txBox="1"/>
          <p:nvPr/>
        </p:nvSpPr>
        <p:spPr>
          <a:xfrm>
            <a:off x="693330" y="420099"/>
            <a:ext cx="6327540" cy="413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70000"/>
              </a:lnSpc>
              <a:defRPr sz="7000">
                <a:solidFill>
                  <a:srgbClr val="E94A41"/>
                </a:solidFill>
                <a:latin typeface="AmsiPro-Ultra"/>
                <a:ea typeface="AmsiPro-Ultra"/>
                <a:cs typeface="AmsiPro-Ultra"/>
                <a:sym typeface="AmsiPro-Ultra"/>
              </a:defRPr>
            </a:pPr>
            <a:r>
              <a:rPr lang="pt-B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Modelagem de Software - Objetivos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E46F9A-DE90-4A90-8C7C-3F47456AA052}"/>
              </a:ext>
            </a:extLst>
          </p:cNvPr>
          <p:cNvSpPr txBox="1"/>
          <p:nvPr/>
        </p:nvSpPr>
        <p:spPr>
          <a:xfrm>
            <a:off x="561316" y="1827579"/>
            <a:ext cx="11178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/>
              <a:t>A UC de Modelagem de Software tem como objetivo prover a capacidade de Analisar, projetar e modelar (desenhar) software integrando os principais assuntos da Engenharia de Software, Modelagem de Processos e Banco de Dados.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824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E6673-4CDD-4457-B2D6-68E56F207E0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Exercícios – Exercício 01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387380-1B34-4B20-AFB5-81F3EB22BBF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Faça um diagrama de atividades para representar o  algoritmo para o cálculo do fatorial de um número.</a:t>
            </a:r>
          </a:p>
          <a:p>
            <a:r>
              <a:rPr lang="pt-BR" dirty="0"/>
              <a:t>FATORIAL: </a:t>
            </a:r>
          </a:p>
          <a:p>
            <a:r>
              <a:rPr lang="pt-BR" dirty="0"/>
              <a:t>FAT 3 – 3! (3x2x1) = 6</a:t>
            </a:r>
          </a:p>
          <a:p>
            <a:r>
              <a:rPr lang="pt-BR" dirty="0"/>
              <a:t>FAT 4 – 4! (4x3x2x1) =  24 </a:t>
            </a:r>
          </a:p>
          <a:p>
            <a:r>
              <a:rPr lang="pt-BR" dirty="0"/>
              <a:t>FAT 5 – 5! (5x4x3x2x1) = 120</a:t>
            </a:r>
          </a:p>
          <a:p>
            <a:r>
              <a:rPr lang="pt-BR" dirty="0"/>
              <a:t>Fat N – (N,  N-1 até que N=1)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8762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7223B-A94F-4A00-8C5B-0B7CDEFBB0B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02 - Locação de DVDs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3DB4AE-4B84-4FF6-B716-C3518398D91B}"/>
              </a:ext>
            </a:extLst>
          </p:cNvPr>
          <p:cNvSpPr txBox="1">
            <a:spLocks/>
          </p:cNvSpPr>
          <p:nvPr/>
        </p:nvSpPr>
        <p:spPr>
          <a:xfrm>
            <a:off x="838200" y="1607082"/>
            <a:ext cx="10515599" cy="488579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 sócio deve se dirigir ao atendente e apresentar seu código  de registro.</a:t>
            </a:r>
          </a:p>
          <a:p>
            <a:pPr algn="just"/>
            <a:r>
              <a:rPr lang="pt-BR" dirty="0"/>
              <a:t>O atendente pesquisará o sócio para verificar se este  realmente se encontra registrado.</a:t>
            </a:r>
          </a:p>
          <a:p>
            <a:pPr algn="just"/>
            <a:r>
              <a:rPr lang="pt-BR" dirty="0"/>
              <a:t>Se a pessoa em questão não estiver registrada, a locação  deve ser recusada.</a:t>
            </a:r>
          </a:p>
          <a:p>
            <a:pPr algn="just"/>
            <a:r>
              <a:rPr lang="pt-BR" dirty="0"/>
              <a:t>Caso o sócio esteja cadastrado, o sistema deve verificar se  este possui alguma pendência, ou seja, se possui alguma  locação ainda não devolvida. Se houver alguma pendência a  locação deverá ser recusada.</a:t>
            </a:r>
          </a:p>
          <a:p>
            <a:pPr algn="just"/>
            <a:r>
              <a:rPr lang="pt-BR" dirty="0"/>
              <a:t>Se o sócio não possuir pendências, então o atendente irá  registrar a locação, bem como cada uma das cópias locadas.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5207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BD782BE-0943-4E22-A9D0-A912B64EBF12}"/>
              </a:ext>
            </a:extLst>
          </p:cNvPr>
          <p:cNvSpPr txBox="1"/>
          <p:nvPr/>
        </p:nvSpPr>
        <p:spPr>
          <a:xfrm>
            <a:off x="529212" y="1334956"/>
            <a:ext cx="1118716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800" dirty="0"/>
              <a:t>Em um sistema de gerenciamento de artigos para eventos, os autores acessam o sistema para enviar artigos para um evento. Enquanto os autores estão enviando artigos, os revisores estão se cadastrando no evento. </a:t>
            </a:r>
          </a:p>
          <a:p>
            <a:pPr algn="just"/>
            <a:r>
              <a:rPr lang="pt-BR" sz="2800" dirty="0"/>
              <a:t>Após o término destas atividades, o gerente do evento recebe estes artigos e distribui para os revisores que recebem uma lista de artigos para revisar. </a:t>
            </a:r>
          </a:p>
          <a:p>
            <a:pPr algn="just"/>
            <a:r>
              <a:rPr lang="pt-BR" sz="2800" dirty="0"/>
              <a:t>Os revisores acessam os artigos, fazem a revisão (offline) e enviam a revisão para o sistema. O gerente recebe as revisões e informa os autores. </a:t>
            </a:r>
          </a:p>
          <a:p>
            <a:pPr algn="just"/>
            <a:r>
              <a:rPr lang="pt-BR" sz="2800" dirty="0"/>
              <a:t>Caso o artigo tenha sido aceito, o autor envia a versão final do artigo para o sistema. 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b="1" dirty="0"/>
              <a:t>Faça um diagrama de atividades para representar as atividades dos revisores, gerente e autores do sistema de gerenciamento de artigos.</a:t>
            </a:r>
            <a:endParaRPr lang="en-US" sz="2800" b="1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70AAD91-C4BC-42B2-B7FF-A0055790E77D}"/>
              </a:ext>
            </a:extLst>
          </p:cNvPr>
          <p:cNvSpPr txBox="1"/>
          <p:nvPr/>
        </p:nvSpPr>
        <p:spPr>
          <a:xfrm>
            <a:off x="846575" y="237364"/>
            <a:ext cx="60943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03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09856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7161D6D-016B-41D7-A902-130483A8EF07}"/>
              </a:ext>
            </a:extLst>
          </p:cNvPr>
          <p:cNvSpPr txBox="1"/>
          <p:nvPr/>
        </p:nvSpPr>
        <p:spPr>
          <a:xfrm>
            <a:off x="546074" y="1326041"/>
            <a:ext cx="11099852" cy="5355312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algn="just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Fluxo Principal:</a:t>
            </a:r>
          </a:p>
          <a:p>
            <a:pPr lvl="1" algn="just"/>
            <a:r>
              <a:rPr lang="pt-BR" dirty="0"/>
              <a:t>1. A Atendente informa o código do aluno [A1]</a:t>
            </a:r>
          </a:p>
          <a:p>
            <a:pPr lvl="1" algn="just"/>
            <a:r>
              <a:rPr lang="pt-BR" dirty="0"/>
              <a:t>2. A Atendente solicita a busca</a:t>
            </a:r>
          </a:p>
          <a:p>
            <a:pPr lvl="1" algn="just"/>
            <a:r>
              <a:rPr lang="pt-BR" dirty="0"/>
              <a:t>3. O sistema pesquisa os dados do aluno</a:t>
            </a:r>
          </a:p>
          <a:p>
            <a:pPr lvl="1" algn="just"/>
            <a:r>
              <a:rPr lang="pt-BR" dirty="0"/>
              <a:t>4. O sistema exibe os dados do aluno [A2]</a:t>
            </a:r>
          </a:p>
          <a:p>
            <a:pPr lvl="1" algn="just"/>
            <a:r>
              <a:rPr lang="pt-BR" dirty="0"/>
              <a:t>5. A Atendente edita os dados do aluno [A3]</a:t>
            </a:r>
          </a:p>
          <a:p>
            <a:pPr lvl="1" algn="just"/>
            <a:r>
              <a:rPr lang="pt-BR" dirty="0"/>
              <a:t>6. A Atendente solicita a gravação dos dados</a:t>
            </a:r>
          </a:p>
          <a:p>
            <a:pPr lvl="1" algn="just"/>
            <a:r>
              <a:rPr lang="pt-BR" dirty="0"/>
              <a:t>7. O sistema valida os dados informados [A4]</a:t>
            </a:r>
          </a:p>
          <a:p>
            <a:pPr lvl="1" algn="just"/>
            <a:r>
              <a:rPr lang="pt-BR" dirty="0"/>
              <a:t>8. O sistema grava os dados do aluno</a:t>
            </a:r>
          </a:p>
          <a:p>
            <a:pPr lvl="1" algn="just"/>
            <a:r>
              <a:rPr lang="pt-BR" dirty="0"/>
              <a:t>9. Sistema encerra módulo de cadastro/edição</a:t>
            </a:r>
          </a:p>
          <a:p>
            <a:pPr algn="just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Fluxos Alternativos:</a:t>
            </a:r>
          </a:p>
          <a:p>
            <a:pPr algn="just"/>
            <a:r>
              <a:rPr lang="pt-B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A1. Novo Aluno</a:t>
            </a:r>
          </a:p>
          <a:p>
            <a:pPr lvl="1" algn="just"/>
            <a:r>
              <a:rPr lang="pt-BR" dirty="0"/>
              <a:t>1. A Atendente solicita a inclusão de um novo</a:t>
            </a:r>
          </a:p>
          <a:p>
            <a:pPr lvl="1" algn="just"/>
            <a:r>
              <a:rPr lang="pt-BR" dirty="0"/>
              <a:t>aluno</a:t>
            </a:r>
          </a:p>
          <a:p>
            <a:pPr lvl="1" algn="just"/>
            <a:r>
              <a:rPr lang="pt-BR" dirty="0"/>
              <a:t>2. O sistema solicita os dados do novo aluno</a:t>
            </a:r>
          </a:p>
          <a:p>
            <a:pPr lvl="1" algn="just"/>
            <a:r>
              <a:rPr lang="pt-BR" dirty="0"/>
              <a:t>3. A Atendente informa os dados do aluno</a:t>
            </a:r>
          </a:p>
          <a:p>
            <a:pPr lvl="1" algn="just"/>
            <a:r>
              <a:rPr lang="pt-BR" dirty="0"/>
              <a:t>4. Vai para o passo 6 do fluxo principal</a:t>
            </a:r>
          </a:p>
          <a:p>
            <a:pPr algn="just"/>
            <a:r>
              <a:rPr lang="pt-B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A2. Aluno não encontrado</a:t>
            </a:r>
          </a:p>
          <a:p>
            <a:pPr lvl="1" algn="just"/>
            <a:r>
              <a:rPr lang="pt-BR" dirty="0"/>
              <a:t>1. O sistema informa a situação à atendente</a:t>
            </a:r>
          </a:p>
          <a:p>
            <a:pPr lvl="1" algn="just"/>
            <a:r>
              <a:rPr lang="pt-BR" dirty="0"/>
              <a:t>2. Vai para o passo 1 do Fluxo Principal</a:t>
            </a:r>
          </a:p>
          <a:p>
            <a:pPr algn="just"/>
            <a:r>
              <a:rPr lang="pt-B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A3. Exclusão de Aluno</a:t>
            </a:r>
          </a:p>
          <a:p>
            <a:pPr lvl="1" algn="just"/>
            <a:r>
              <a:rPr lang="pt-BR" dirty="0"/>
              <a:t>1. Atendente solicita exclusão do aluno</a:t>
            </a:r>
          </a:p>
          <a:p>
            <a:pPr lvl="1" algn="just"/>
            <a:r>
              <a:rPr lang="pt-BR" dirty="0"/>
              <a:t>2. O sistema solicita confirmação da exclusão</a:t>
            </a:r>
          </a:p>
          <a:p>
            <a:pPr lvl="1" algn="just"/>
            <a:r>
              <a:rPr lang="pt-BR" dirty="0"/>
              <a:t>3. [se confirmação positiva] Sistema exclui aluno</a:t>
            </a:r>
          </a:p>
          <a:p>
            <a:pPr lvl="1" algn="just"/>
            <a:r>
              <a:rPr lang="pt-BR" dirty="0"/>
              <a:t>4. Vai para o passo 9 do fluxo principal</a:t>
            </a:r>
          </a:p>
          <a:p>
            <a:pPr algn="just"/>
            <a:r>
              <a:rPr lang="pt-B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A4. Dados inválidos</a:t>
            </a:r>
          </a:p>
          <a:p>
            <a:pPr lvl="1" algn="just"/>
            <a:r>
              <a:rPr lang="pt-BR" dirty="0"/>
              <a:t>1. Se algum dado do aluno estiver em desacordo com as regras de validações e restrições, o sistema informa situação à Atendente</a:t>
            </a:r>
          </a:p>
          <a:p>
            <a:pPr lvl="1" algn="just"/>
            <a:r>
              <a:rPr lang="pt-BR" dirty="0"/>
              <a:t>2. Vai para o passo 5 do fluxo principal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F1C0DD3-F0BC-4E15-A0DA-A38E7420214F}"/>
              </a:ext>
            </a:extLst>
          </p:cNvPr>
          <p:cNvSpPr txBox="1"/>
          <p:nvPr/>
        </p:nvSpPr>
        <p:spPr>
          <a:xfrm>
            <a:off x="705896" y="393115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04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74359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972F66F-A3B5-407F-98E0-0B5A4EBFDDD0}"/>
              </a:ext>
            </a:extLst>
          </p:cNvPr>
          <p:cNvSpPr txBox="1"/>
          <p:nvPr/>
        </p:nvSpPr>
        <p:spPr>
          <a:xfrm>
            <a:off x="522513" y="1274666"/>
            <a:ext cx="11294349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Professor de um curso acessa o sistema para cadastrar a prova. Sempre que uma prova é cadastrada, o sistema envia um e-mail para o secretário e um e-mail para o monitor. </a:t>
            </a:r>
          </a:p>
          <a:p>
            <a:pPr algn="just"/>
            <a:r>
              <a:rPr lang="pt-BR" sz="2600" dirty="0"/>
              <a:t>O secretário é responsável por imprimir a prova e informar, através do sistema, que realizou a tarefa. O monitor é responsável por fazer o gabarito da prova e informar ao sistema que realizou a tarefa. Sempre que o sistema é informado do término de uma das tarefas, ele informa ao professor. Enquanto o secretário imprime as provas, o monitor faz o gabarito. </a:t>
            </a:r>
          </a:p>
          <a:p>
            <a:pPr algn="just"/>
            <a:r>
              <a:rPr lang="pt-BR" sz="2600" dirty="0"/>
              <a:t>Em seguida, o professor aplica a prova. É responsabilidade do professor corrigir a prova e informar a nota ao aluno. Se o aluno desejar fazer uma revisão, o monitor é acionado para fazer a revisão da prova. Se a nota for alterada, o professor é informado pelo monitor. </a:t>
            </a:r>
          </a:p>
          <a:p>
            <a:pPr algn="just"/>
            <a:r>
              <a:rPr lang="pt-BR" sz="2600" dirty="0"/>
              <a:t>Ao final do processo, o professor lança a nota no sistema.</a:t>
            </a:r>
            <a:endParaRPr lang="en-US" sz="2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49B3C78-0D15-45EF-B6B1-54F3DF65C175}"/>
              </a:ext>
            </a:extLst>
          </p:cNvPr>
          <p:cNvSpPr txBox="1"/>
          <p:nvPr/>
        </p:nvSpPr>
        <p:spPr>
          <a:xfrm>
            <a:off x="705896" y="393115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05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60815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90E9DCE-6573-304B-A204-DC0DDC3ED4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900" y="2468223"/>
            <a:ext cx="2348565" cy="192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0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EF92D2C7-E073-4538-8491-B5A26490F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559261"/>
              </p:ext>
            </p:extLst>
          </p:nvPr>
        </p:nvGraphicFramePr>
        <p:xfrm>
          <a:off x="640719" y="1469697"/>
          <a:ext cx="11237427" cy="5048798"/>
        </p:xfrm>
        <a:graphic>
          <a:graphicData uri="http://schemas.openxmlformats.org/drawingml/2006/table">
            <a:tbl>
              <a:tblPr/>
              <a:tblGrid>
                <a:gridCol w="3468491">
                  <a:extLst>
                    <a:ext uri="{9D8B030D-6E8A-4147-A177-3AD203B41FA5}">
                      <a16:colId xmlns:a16="http://schemas.microsoft.com/office/drawing/2014/main" val="781381563"/>
                    </a:ext>
                  </a:extLst>
                </a:gridCol>
                <a:gridCol w="7768936">
                  <a:extLst>
                    <a:ext uri="{9D8B030D-6E8A-4147-A177-3AD203B41FA5}">
                      <a16:colId xmlns:a16="http://schemas.microsoft.com/office/drawing/2014/main" val="289504172"/>
                    </a:ext>
                  </a:extLst>
                </a:gridCol>
              </a:tblGrid>
              <a:tr h="12802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Conteúdo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Diagrama de Atividades</a:t>
                      </a:r>
                    </a:p>
                    <a:p>
                      <a:pPr algn="ctr" fontAlgn="ctr"/>
                      <a:r>
                        <a:rPr lang="pt-B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Descritivo de Caso de Uso e Diagrama de Atividades</a:t>
                      </a:r>
                    </a:p>
                    <a:p>
                      <a:pPr algn="ctr" fontAlgn="ctr"/>
                      <a:r>
                        <a:rPr lang="pt-B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Atividades de Fixação</a:t>
                      </a:r>
                    </a:p>
                    <a:p>
                      <a:pPr algn="ctr" fontAlgn="ctr"/>
                      <a:r>
                        <a:rPr lang="pt-B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Modelagem de Processo de Negócio</a:t>
                      </a:r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– BPMN</a:t>
                      </a:r>
                      <a:endParaRPr lang="pt-BR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311548"/>
                  </a:ext>
                </a:extLst>
              </a:tr>
              <a:tr h="15914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Tópicos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geradores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 identificar requisitos de negócio no processo de planejamento do software através da análise de um problema real?</a:t>
                      </a:r>
                    </a:p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Determinando a </a:t>
                      </a:r>
                      <a:r>
                        <a:rPr lang="pt-B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elicitação</a:t>
                      </a: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requisitos funcionais e não-funcionais a partir da análise de requisitos;</a:t>
                      </a:r>
                    </a:p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Quais ferramentas podem ser utilizadas para criar modelos de softwares?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212088"/>
                  </a:ext>
                </a:extLst>
              </a:tr>
              <a:tr h="1386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Metas de compreensão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Analisar problemas avaliando as necessidades dos clientes;</a:t>
                      </a:r>
                      <a:b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Criar a especificação de software, elicitando os requisitos funcionais e não funcionais do software em conformidade com os requisitos do usuário;</a:t>
                      </a:r>
                      <a:b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Utilizar ferramentas de prototipagem de software e aplicar os tipos de prototipagem conforme o projeto;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05744"/>
                  </a:ext>
                </a:extLst>
              </a:tr>
              <a:tr h="7903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Busca Ativa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Exercícios sobre Descritivo de Casos de Uso </a:t>
                      </a:r>
                      <a:b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 Atividades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755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629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>
            <a:extLst>
              <a:ext uri="{FF2B5EF4-FFF2-40B4-BE49-F238E27FC236}">
                <a16:creationId xmlns:a16="http://schemas.microsoft.com/office/drawing/2014/main" id="{259C4324-1326-0049-B5AC-58BDB40FB7D0}"/>
              </a:ext>
            </a:extLst>
          </p:cNvPr>
          <p:cNvSpPr txBox="1"/>
          <p:nvPr/>
        </p:nvSpPr>
        <p:spPr>
          <a:xfrm>
            <a:off x="4173627" y="1644139"/>
            <a:ext cx="7059332" cy="596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70000"/>
              </a:lnSpc>
              <a:defRPr sz="7000">
                <a:solidFill>
                  <a:srgbClr val="E94A41"/>
                </a:solidFill>
                <a:latin typeface="AmsiPro-Ultra"/>
                <a:ea typeface="AmsiPro-Ultra"/>
                <a:cs typeface="AmsiPro-Ultra"/>
                <a:sym typeface="AmsiPro-Ultra"/>
              </a:defRPr>
            </a:pPr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Modelagem de Software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3C02659-2BE5-2849-8C8F-7D9155C9A7F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881" y="659523"/>
            <a:ext cx="3136220" cy="2565998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F912808E-DBC7-4789-BD3A-44CA0BB7FFC1}"/>
              </a:ext>
            </a:extLst>
          </p:cNvPr>
          <p:cNvSpPr txBox="1"/>
          <p:nvPr/>
        </p:nvSpPr>
        <p:spPr>
          <a:xfrm>
            <a:off x="1242487" y="3047163"/>
            <a:ext cx="9990472" cy="339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70000"/>
              </a:lnSpc>
              <a:defRPr sz="7000">
                <a:solidFill>
                  <a:srgbClr val="E94A41"/>
                </a:solidFill>
                <a:latin typeface="AmsiPro-Ultra"/>
                <a:ea typeface="AmsiPro-Ultra"/>
                <a:cs typeface="AmsiPro-Ultra"/>
                <a:sym typeface="AmsiPro-Ultra"/>
              </a:defRPr>
            </a:pPr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Professores:</a:t>
            </a:r>
          </a:p>
          <a:p>
            <a:pPr>
              <a:lnSpc>
                <a:spcPct val="70000"/>
              </a:lnSpc>
              <a:defRPr sz="7000">
                <a:solidFill>
                  <a:srgbClr val="E94A41"/>
                </a:solidFill>
                <a:latin typeface="AmsiPro-Ultra"/>
                <a:ea typeface="AmsiPro-Ultra"/>
                <a:cs typeface="AmsiPro-Ultra"/>
                <a:sym typeface="AmsiPro-Ultra"/>
              </a:defRPr>
            </a:pPr>
            <a:endParaRPr lang="pt-BR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70000"/>
              </a:lnSpc>
              <a:buFont typeface="Arial" panose="020B0604020202020204" pitchFamily="34" charset="0"/>
              <a:buChar char="•"/>
              <a:defRPr sz="7000">
                <a:solidFill>
                  <a:srgbClr val="E94A41"/>
                </a:solidFill>
                <a:latin typeface="AmsiPro-Ultra"/>
                <a:ea typeface="AmsiPro-Ultra"/>
                <a:cs typeface="AmsiPro-Ultra"/>
                <a:sym typeface="AmsiPro-Ultra"/>
              </a:defRPr>
            </a:pP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Andreza </a:t>
            </a:r>
            <a:r>
              <a:rPr lang="pt-BR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Benatti</a:t>
            </a:r>
            <a:endParaRPr lang="pt-B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70000"/>
              </a:lnSpc>
              <a:buFont typeface="Arial" panose="020B0604020202020204" pitchFamily="34" charset="0"/>
              <a:buChar char="•"/>
              <a:defRPr sz="7000">
                <a:solidFill>
                  <a:srgbClr val="E94A41"/>
                </a:solidFill>
                <a:latin typeface="AmsiPro-Ultra"/>
                <a:ea typeface="AmsiPro-Ultra"/>
                <a:cs typeface="AmsiPro-Ultra"/>
                <a:sym typeface="AmsiPro-Ultra"/>
              </a:defRPr>
            </a:pP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Elaine B. Figueiredo</a:t>
            </a:r>
          </a:p>
          <a:p>
            <a:pPr marL="457200" indent="-457200">
              <a:lnSpc>
                <a:spcPct val="70000"/>
              </a:lnSpc>
              <a:buFont typeface="Arial" panose="020B0604020202020204" pitchFamily="34" charset="0"/>
              <a:buChar char="•"/>
              <a:defRPr sz="7000">
                <a:solidFill>
                  <a:srgbClr val="E94A41"/>
                </a:solidFill>
                <a:latin typeface="AmsiPro-Ultra"/>
                <a:ea typeface="AmsiPro-Ultra"/>
                <a:cs typeface="AmsiPro-Ultra"/>
                <a:sym typeface="AmsiPro-Ultra"/>
              </a:defRPr>
            </a:pP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Edquel Bueno</a:t>
            </a:r>
          </a:p>
          <a:p>
            <a:pPr marL="457200" indent="-457200">
              <a:lnSpc>
                <a:spcPct val="70000"/>
              </a:lnSpc>
              <a:buFont typeface="Arial" panose="020B0604020202020204" pitchFamily="34" charset="0"/>
              <a:buChar char="•"/>
              <a:defRPr sz="7000">
                <a:solidFill>
                  <a:srgbClr val="E94A41"/>
                </a:solidFill>
                <a:latin typeface="AmsiPro-Ultra"/>
                <a:ea typeface="AmsiPro-Ultra"/>
                <a:cs typeface="AmsiPro-Ultra"/>
                <a:sym typeface="AmsiPro-Ultra"/>
              </a:defRPr>
            </a:pP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Priscila Tavares</a:t>
            </a:r>
          </a:p>
          <a:p>
            <a:pPr marL="457200" indent="-457200">
              <a:lnSpc>
                <a:spcPct val="70000"/>
              </a:lnSpc>
              <a:buFont typeface="Arial" panose="020B0604020202020204" pitchFamily="34" charset="0"/>
              <a:buChar char="•"/>
              <a:defRPr sz="7000">
                <a:solidFill>
                  <a:srgbClr val="E94A41"/>
                </a:solidFill>
                <a:latin typeface="AmsiPro-Ultra"/>
                <a:ea typeface="AmsiPro-Ultra"/>
                <a:cs typeface="AmsiPro-Ultra"/>
                <a:sym typeface="AmsiPro-Ultra"/>
              </a:defRPr>
            </a:pP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Rebecca Silva</a:t>
            </a:r>
          </a:p>
          <a:p>
            <a:pPr marL="457200" indent="-457200">
              <a:lnSpc>
                <a:spcPct val="70000"/>
              </a:lnSpc>
              <a:buFont typeface="Arial" panose="020B0604020202020204" pitchFamily="34" charset="0"/>
              <a:buChar char="•"/>
              <a:defRPr sz="7000">
                <a:solidFill>
                  <a:srgbClr val="E94A41"/>
                </a:solidFill>
                <a:latin typeface="AmsiPro-Ultra"/>
                <a:ea typeface="AmsiPro-Ultra"/>
                <a:cs typeface="AmsiPro-Ultra"/>
                <a:sym typeface="AmsiPro-Ultra"/>
              </a:defRPr>
            </a:pP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Vanessa Lourenço</a:t>
            </a:r>
          </a:p>
        </p:txBody>
      </p:sp>
    </p:spTree>
    <p:extLst>
      <p:ext uri="{BB962C8B-B14F-4D97-AF65-F5344CB8AC3E}">
        <p14:creationId xmlns:p14="http://schemas.microsoft.com/office/powerpoint/2010/main" val="67060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A9C32-A29D-42DA-A5A8-BD62D45B692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239067-8A88-4A33-8BE3-6A13649153B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Tipo de </a:t>
            </a:r>
            <a:r>
              <a:rPr lang="pt-BR" i="1" dirty="0"/>
              <a:t>fluxograma estendido</a:t>
            </a:r>
          </a:p>
          <a:p>
            <a:r>
              <a:rPr lang="pt-BR" dirty="0"/>
              <a:t>Permite representar ações concorrentes e sua sincronização.</a:t>
            </a:r>
          </a:p>
          <a:p>
            <a:r>
              <a:rPr lang="pt-BR" dirty="0"/>
              <a:t>Pode-se especificar:</a:t>
            </a:r>
          </a:p>
          <a:p>
            <a:pPr lvl="1"/>
            <a:r>
              <a:rPr lang="pt-BR" dirty="0"/>
              <a:t>Processos de negócios</a:t>
            </a:r>
          </a:p>
          <a:p>
            <a:pPr lvl="1"/>
            <a:r>
              <a:rPr lang="pt-BR" dirty="0"/>
              <a:t>Comportamento interno de um objeto</a:t>
            </a:r>
          </a:p>
          <a:p>
            <a:pPr lvl="1"/>
            <a:r>
              <a:rPr lang="pt-BR" dirty="0"/>
              <a:t>Comportamento de casos de uso</a:t>
            </a:r>
          </a:p>
          <a:p>
            <a:pPr lvl="1"/>
            <a:r>
              <a:rPr lang="pt-BR" dirty="0"/>
              <a:t>Algoritmos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5855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F1387-EE4F-4A94-9596-8EC21AD22FA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Elementos de diagrama de 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1BB417-21E8-4997-A84E-A5A3B9EE63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Elementos podem ser divididos em dois grupos: </a:t>
            </a:r>
            <a:r>
              <a:rPr lang="pt-BR" u="sng" dirty="0"/>
              <a:t>controle sequencial  e controle paralelo .</a:t>
            </a:r>
          </a:p>
          <a:p>
            <a:r>
              <a:rPr lang="pt-BR" dirty="0"/>
              <a:t>Elementos utilizados em fluxos sequenciais:</a:t>
            </a:r>
          </a:p>
          <a:p>
            <a:pPr lvl="1"/>
            <a:r>
              <a:rPr lang="pt-BR" dirty="0"/>
              <a:t>Ação</a:t>
            </a:r>
          </a:p>
          <a:p>
            <a:pPr lvl="1"/>
            <a:r>
              <a:rPr lang="pt-BR" dirty="0"/>
              <a:t>Atividade</a:t>
            </a:r>
          </a:p>
          <a:p>
            <a:pPr lvl="1"/>
            <a:r>
              <a:rPr lang="pt-BR" dirty="0"/>
              <a:t>Estados inicial e final, e condição de guarda</a:t>
            </a:r>
          </a:p>
          <a:p>
            <a:pPr lvl="1"/>
            <a:r>
              <a:rPr lang="pt-BR" dirty="0"/>
              <a:t>Transição de término</a:t>
            </a:r>
          </a:p>
          <a:p>
            <a:pPr lvl="1"/>
            <a:r>
              <a:rPr lang="pt-BR" dirty="0"/>
              <a:t>Pontos de ramificação e de união </a:t>
            </a:r>
          </a:p>
          <a:p>
            <a:r>
              <a:rPr lang="pt-BR" dirty="0"/>
              <a:t>Elementos utilizados em fluxos paralelos:</a:t>
            </a:r>
          </a:p>
          <a:p>
            <a:pPr lvl="1"/>
            <a:r>
              <a:rPr lang="pt-BR" dirty="0"/>
              <a:t>Barras de sincronização</a:t>
            </a:r>
          </a:p>
          <a:p>
            <a:pPr lvl="1"/>
            <a:r>
              <a:rPr lang="pt-BR" dirty="0"/>
              <a:t>Barra de bifurcação (</a:t>
            </a:r>
            <a:r>
              <a:rPr lang="pt-BR" dirty="0" err="1"/>
              <a:t>fork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Barra de junção (</a:t>
            </a:r>
            <a:r>
              <a:rPr lang="pt-BR" dirty="0" err="1"/>
              <a:t>join</a:t>
            </a:r>
            <a:r>
              <a:rPr lang="pt-BR" dirty="0"/>
              <a:t>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6251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CE199-A2C4-431A-A246-44FA3543BF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63199-84E2-4041-841A-A0A793618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3351" y="1771651"/>
            <a:ext cx="6843713" cy="331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6465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507189212B84D4A87E4B57D7BFC85DA" ma:contentTypeVersion="0" ma:contentTypeDescription="Crie um novo documento." ma:contentTypeScope="" ma:versionID="9d2802b45eca0bb9e8409ebf72966ed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bc818cf1145989097f6375b3efe2c9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D862F2-FB83-4C45-A727-8621FABA69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5E2F33-5E43-4397-A588-BA5CB4217C26}">
  <ds:schemaRefs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E6C111A-DF40-47FE-951A-6114667B7010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2117</Words>
  <Application>Microsoft Office PowerPoint</Application>
  <PresentationFormat>Widescreen</PresentationFormat>
  <Paragraphs>265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Elaine B. Figueiredo</dc:creator>
  <cp:lastModifiedBy>Prof Elaine Barbosa de Figueiredo</cp:lastModifiedBy>
  <cp:revision>500</cp:revision>
  <dcterms:created xsi:type="dcterms:W3CDTF">2020-07-28T21:18:13Z</dcterms:created>
  <dcterms:modified xsi:type="dcterms:W3CDTF">2022-03-24T21:32:12Z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0x010100F507189212B84D4A87E4B57D7BFC85DA</vt:lpwstr>
  </property>
</Properties>
</file>